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7" r:id="rId2"/>
    <p:sldId id="258" r:id="rId3"/>
    <p:sldId id="259" r:id="rId4"/>
    <p:sldId id="260" r:id="rId5"/>
    <p:sldId id="261" r:id="rId6"/>
    <p:sldId id="305" r:id="rId7"/>
    <p:sldId id="282" r:id="rId8"/>
    <p:sldId id="285" r:id="rId9"/>
    <p:sldId id="316" r:id="rId10"/>
    <p:sldId id="289" r:id="rId11"/>
    <p:sldId id="290" r:id="rId12"/>
    <p:sldId id="312" r:id="rId13"/>
    <p:sldId id="315" r:id="rId14"/>
    <p:sldId id="314" r:id="rId15"/>
    <p:sldId id="293" r:id="rId16"/>
    <p:sldId id="295" r:id="rId17"/>
    <p:sldId id="30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7780"/>
    <a:srgbClr val="D74100"/>
    <a:srgbClr val="000000"/>
    <a:srgbClr val="404040"/>
    <a:srgbClr val="6D777E"/>
    <a:srgbClr val="F76900"/>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6"/>
    <p:restoredTop sz="95915"/>
  </p:normalViewPr>
  <p:slideViewPr>
    <p:cSldViewPr snapToGrid="0" snapToObjects="1">
      <p:cViewPr varScale="1">
        <p:scale>
          <a:sx n="110" d="100"/>
          <a:sy n="110" d="100"/>
        </p:scale>
        <p:origin x="1064" y="168"/>
      </p:cViewPr>
      <p:guideLst/>
    </p:cSldViewPr>
  </p:slideViewPr>
  <p:outlineViewPr>
    <p:cViewPr>
      <p:scale>
        <a:sx n="33" d="100"/>
        <a:sy n="33" d="100"/>
      </p:scale>
      <p:origin x="0" y="-1272"/>
    </p:cViewPr>
  </p:outlineViewPr>
  <p:notesTextViewPr>
    <p:cViewPr>
      <p:scale>
        <a:sx n="1" d="1"/>
        <a:sy n="1" d="1"/>
      </p:scale>
      <p:origin x="0" y="0"/>
    </p:cViewPr>
  </p:notesTextViewPr>
  <p:sorterViewPr>
    <p:cViewPr>
      <p:scale>
        <a:sx n="152" d="100"/>
        <a:sy n="152" d="100"/>
      </p:scale>
      <p:origin x="0" y="0"/>
    </p:cViewPr>
  </p:sorterViewPr>
  <p:notesViewPr>
    <p:cSldViewPr snapToGrid="0" snapToObjects="1">
      <p:cViewPr varScale="1">
        <p:scale>
          <a:sx n="90" d="100"/>
          <a:sy n="90" d="100"/>
        </p:scale>
        <p:origin x="324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B89C-6145-97A9-0AAD357A5D1D}"/>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B89C-6145-97A9-0AAD357A5D1D}"/>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B89C-6145-97A9-0AAD357A5D1D}"/>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7-B89C-6145-97A9-0AAD357A5D1D}"/>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9-B89C-6145-97A9-0AAD357A5D1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1.6</c:v>
                </c:pt>
                <c:pt idx="5">
                  <c:v>5.5</c:v>
                </c:pt>
              </c:numCache>
            </c:numRef>
          </c:val>
          <c:extLst>
            <c:ext xmlns:c16="http://schemas.microsoft.com/office/drawing/2014/chart" uri="{C3380CC4-5D6E-409C-BE32-E72D297353CC}">
              <c16:uniqueId val="{0000000A-B89C-6145-97A9-0AAD357A5D1D}"/>
            </c:ext>
          </c:extLst>
        </c:ser>
        <c:dLbls>
          <c:showLegendKey val="0"/>
          <c:showVal val="0"/>
          <c:showCatName val="0"/>
          <c:showSerName val="0"/>
          <c:showPercent val="0"/>
          <c:showBubbleSize val="0"/>
        </c:dLbls>
        <c:gapWidth val="100"/>
        <c:axId val="-666624064"/>
        <c:axId val="-666710624"/>
      </c:barChart>
      <c:catAx>
        <c:axId val="-66662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66710624"/>
        <c:crosses val="autoZero"/>
        <c:auto val="1"/>
        <c:lblAlgn val="ctr"/>
        <c:lblOffset val="100"/>
        <c:noMultiLvlLbl val="0"/>
      </c:catAx>
      <c:valAx>
        <c:axId val="-6667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66624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0391904136983"/>
          <c:y val="0.151669281602547"/>
          <c:w val="0.31921626984127"/>
          <c:h val="0.78265726770865696"/>
        </c:manualLayout>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638F-3C45-8523-61C5DD67822F}"/>
              </c:ext>
            </c:extLst>
          </c:dPt>
          <c:dPt>
            <c:idx val="1"/>
            <c:bubble3D val="0"/>
            <c:spPr>
              <a:solidFill>
                <a:schemeClr val="accent2"/>
              </a:solidFill>
              <a:ln>
                <a:noFill/>
              </a:ln>
              <a:effectLst/>
            </c:spPr>
            <c:extLst>
              <c:ext xmlns:c16="http://schemas.microsoft.com/office/drawing/2014/chart" uri="{C3380CC4-5D6E-409C-BE32-E72D297353CC}">
                <c16:uniqueId val="{00000003-638F-3C45-8523-61C5DD67822F}"/>
              </c:ext>
            </c:extLst>
          </c:dPt>
          <c:dPt>
            <c:idx val="2"/>
            <c:bubble3D val="0"/>
            <c:explosion val="9"/>
            <c:spPr>
              <a:solidFill>
                <a:schemeClr val="accent3"/>
              </a:solidFill>
              <a:ln>
                <a:noFill/>
              </a:ln>
              <a:effectLst/>
            </c:spPr>
            <c:extLst>
              <c:ext xmlns:c16="http://schemas.microsoft.com/office/drawing/2014/chart" uri="{C3380CC4-5D6E-409C-BE32-E72D297353CC}">
                <c16:uniqueId val="{00000005-638F-3C45-8523-61C5DD67822F}"/>
              </c:ext>
            </c:extLst>
          </c:dPt>
          <c:dPt>
            <c:idx val="3"/>
            <c:bubble3D val="0"/>
            <c:spPr>
              <a:solidFill>
                <a:schemeClr val="accent4"/>
              </a:solidFill>
              <a:ln>
                <a:noFill/>
              </a:ln>
              <a:effectLst/>
            </c:spPr>
            <c:extLst>
              <c:ext xmlns:c16="http://schemas.microsoft.com/office/drawing/2014/chart" uri="{C3380CC4-5D6E-409C-BE32-E72D297353CC}">
                <c16:uniqueId val="{00000007-638F-3C45-8523-61C5DD67822F}"/>
              </c:ext>
            </c:extLst>
          </c:dPt>
          <c:dPt>
            <c:idx val="4"/>
            <c:bubble3D val="0"/>
            <c:spPr>
              <a:solidFill>
                <a:schemeClr val="accent5"/>
              </a:solidFill>
              <a:ln>
                <a:noFill/>
              </a:ln>
              <a:effectLst/>
            </c:spPr>
            <c:extLst>
              <c:ext xmlns:c16="http://schemas.microsoft.com/office/drawing/2014/chart" uri="{C3380CC4-5D6E-409C-BE32-E72D297353CC}">
                <c16:uniqueId val="{00000009-638F-3C45-8523-61C5DD67822F}"/>
              </c:ext>
            </c:extLst>
          </c:dPt>
          <c:dPt>
            <c:idx val="5"/>
            <c:bubble3D val="0"/>
            <c:spPr>
              <a:solidFill>
                <a:schemeClr val="accent6"/>
              </a:solidFill>
              <a:ln>
                <a:noFill/>
              </a:ln>
              <a:effectLst/>
            </c:spPr>
            <c:extLst>
              <c:ext xmlns:c16="http://schemas.microsoft.com/office/drawing/2014/chart" uri="{C3380CC4-5D6E-409C-BE32-E72D297353CC}">
                <c16:uniqueId val="{0000000B-638F-3C45-8523-61C5DD67822F}"/>
              </c:ext>
            </c:extLst>
          </c:dPt>
          <c:dLbls>
            <c:dLbl>
              <c:idx val="0"/>
              <c:layout>
                <c:manualLayout>
                  <c:x val="2.88721331708537E-2"/>
                  <c:y val="9.840866851244360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638F-3C45-8523-61C5DD67822F}"/>
                </c:ext>
              </c:extLst>
            </c:dLbl>
            <c:dLbl>
              <c:idx val="1"/>
              <c:layout>
                <c:manualLayout>
                  <c:x val="4.7714738782652201E-3"/>
                  <c:y val="-3.2446017151323602E-3"/>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638F-3C45-8523-61C5DD67822F}"/>
                </c:ext>
              </c:extLst>
            </c:dLbl>
            <c:dLbl>
              <c:idx val="2"/>
              <c:layout>
                <c:manualLayout>
                  <c:x val="2.12336348581427E-2"/>
                  <c:y val="-4.2413864165317103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638F-3C45-8523-61C5DD67822F}"/>
                </c:ext>
              </c:extLst>
            </c:dLbl>
            <c:dLbl>
              <c:idx val="3"/>
              <c:layout>
                <c:manualLayout>
                  <c:x val="-4.0595980189976198E-2"/>
                  <c:y val="-6.3326328675989502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38F-3C45-8523-61C5DD67822F}"/>
                </c:ext>
              </c:extLst>
            </c:dLbl>
            <c:dLbl>
              <c:idx val="4"/>
              <c:layout>
                <c:manualLayout>
                  <c:x val="-7.9214707536557905E-3"/>
                  <c:y val="-8.4435104901319294E-3"/>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638F-3C45-8523-61C5DD67822F}"/>
                </c:ext>
              </c:extLst>
            </c:dLbl>
            <c:dLbl>
              <c:idx val="5"/>
              <c:layout>
                <c:manualLayout>
                  <c:x val="-3.4582435008124003E-2"/>
                  <c:y val="9.135734324557459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638F-3C45-8523-61C5DD67822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1.6</c:v>
                </c:pt>
                <c:pt idx="5">
                  <c:v>5.5</c:v>
                </c:pt>
              </c:numCache>
            </c:numRef>
          </c:val>
          <c:extLst>
            <c:ext xmlns:c16="http://schemas.microsoft.com/office/drawing/2014/chart" uri="{C3380CC4-5D6E-409C-BE32-E72D297353CC}">
              <c16:uniqueId val="{0000000C-638F-3C45-8523-61C5DD67822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4/15/24</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4/15/24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2541714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7</a:t>
            </a:fld>
            <a:endParaRPr lang="en-US"/>
          </a:p>
        </p:txBody>
      </p:sp>
    </p:spTree>
    <p:extLst>
      <p:ext uri="{BB962C8B-B14F-4D97-AF65-F5344CB8AC3E}">
        <p14:creationId xmlns:p14="http://schemas.microsoft.com/office/powerpoint/2010/main" val="179956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8</a:t>
            </a:fld>
            <a:endParaRPr lang="en-US"/>
          </a:p>
        </p:txBody>
      </p:sp>
    </p:spTree>
    <p:extLst>
      <p:ext uri="{BB962C8B-B14F-4D97-AF65-F5344CB8AC3E}">
        <p14:creationId xmlns:p14="http://schemas.microsoft.com/office/powerpoint/2010/main" val="142683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9</a:t>
            </a:fld>
            <a:endParaRPr lang="en-US"/>
          </a:p>
        </p:txBody>
      </p:sp>
    </p:spTree>
    <p:extLst>
      <p:ext uri="{BB962C8B-B14F-4D97-AF65-F5344CB8AC3E}">
        <p14:creationId xmlns:p14="http://schemas.microsoft.com/office/powerpoint/2010/main" val="3463584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14</a:t>
            </a:fld>
            <a:endParaRPr lang="en-US"/>
          </a:p>
        </p:txBody>
      </p:sp>
    </p:spTree>
    <p:extLst>
      <p:ext uri="{BB962C8B-B14F-4D97-AF65-F5344CB8AC3E}">
        <p14:creationId xmlns:p14="http://schemas.microsoft.com/office/powerpoint/2010/main" val="3659629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16</a:t>
            </a:fld>
            <a:endParaRPr lang="en-US"/>
          </a:p>
        </p:txBody>
      </p:sp>
    </p:spTree>
    <p:extLst>
      <p:ext uri="{BB962C8B-B14F-4D97-AF65-F5344CB8AC3E}">
        <p14:creationId xmlns:p14="http://schemas.microsoft.com/office/powerpoint/2010/main" val="2381042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4" descr="Large orange blocky &quot;S&quot; placed on the bottom right corner of the slide. " title="Syracuse University Block S">
            <a:extLst>
              <a:ext uri="{FF2B5EF4-FFF2-40B4-BE49-F238E27FC236}">
                <a16:creationId xmlns:a16="http://schemas.microsoft.com/office/drawing/2014/main" id="{D1E18515-35BE-7644-8158-2284E6C0A6F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52" r="11376" b="6722"/>
          <a:stretch/>
        </p:blipFill>
        <p:spPr>
          <a:xfrm>
            <a:off x="7772400" y="457200"/>
            <a:ext cx="4416552" cy="6400800"/>
          </a:xfrm>
          <a:prstGeom prst="rect">
            <a:avLst/>
          </a:prstGeom>
        </p:spPr>
      </p:pic>
      <p:pic>
        <p:nvPicPr>
          <p:cNvPr id="5" name="Picture 4">
            <a:extLst>
              <a:ext uri="{FF2B5EF4-FFF2-40B4-BE49-F238E27FC236}">
                <a16:creationId xmlns:a16="http://schemas.microsoft.com/office/drawing/2014/main" id="{0CC37F1B-5402-D24E-BDD9-19744A2730F5}"/>
              </a:ext>
            </a:extLst>
          </p:cNvPr>
          <p:cNvPicPr>
            <a:picLocks noChangeAspect="1"/>
          </p:cNvPicPr>
          <p:nvPr userDrawn="1"/>
        </p:nvPicPr>
        <p:blipFill>
          <a:blip r:embed="rId3"/>
          <a:stretch>
            <a:fillRect/>
          </a:stretch>
        </p:blipFill>
        <p:spPr>
          <a:xfrm>
            <a:off x="740666" y="457200"/>
            <a:ext cx="1772597" cy="522140"/>
          </a:xfrm>
          <a:prstGeom prst="rect">
            <a:avLst/>
          </a:prstGeom>
        </p:spPr>
      </p:pic>
    </p:spTree>
    <p:extLst>
      <p:ext uri="{BB962C8B-B14F-4D97-AF65-F5344CB8AC3E}">
        <p14:creationId xmlns:p14="http://schemas.microsoft.com/office/powerpoint/2010/main" val="384275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6" name="Media Placeholder 5">
            <a:extLst>
              <a:ext uri="{FF2B5EF4-FFF2-40B4-BE49-F238E27FC236}">
                <a16:creationId xmlns:a16="http://schemas.microsoft.com/office/drawing/2014/main" id="{1A0E5592-B147-6B40-9412-1EE667F6FFA4}"/>
              </a:ext>
            </a:extLst>
          </p:cNvPr>
          <p:cNvSpPr>
            <a:spLocks noGrp="1"/>
          </p:cNvSpPr>
          <p:nvPr>
            <p:ph type="media" sz="quarter" idx="11" hasCustomPrompt="1"/>
          </p:nvPr>
        </p:nvSpPr>
        <p:spPr>
          <a:xfrm>
            <a:off x="0" y="2070100"/>
            <a:ext cx="12192000" cy="4787900"/>
          </a:xfrm>
        </p:spPr>
        <p:txBody>
          <a:bodyPr/>
          <a:lstStyle>
            <a:lvl1pPr marL="0" indent="0">
              <a:buNone/>
              <a:defRPr/>
            </a:lvl1pPr>
          </a:lstStyle>
          <a:p>
            <a:r>
              <a:rPr lang="en-US" dirty="0"/>
              <a:t>Video</a:t>
            </a:r>
          </a:p>
        </p:txBody>
      </p:sp>
    </p:spTree>
    <p:extLst>
      <p:ext uri="{BB962C8B-B14F-4D97-AF65-F5344CB8AC3E}">
        <p14:creationId xmlns:p14="http://schemas.microsoft.com/office/powerpoint/2010/main" val="3519577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6817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1710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87574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000">
                <a:solidFill>
                  <a:schemeClr val="tx1"/>
                </a:solidFill>
              </a:defRPr>
            </a:lvl1pPr>
          </a:lstStyle>
          <a:p>
            <a:endParaRPr lang="en-US" dirty="0"/>
          </a:p>
        </p:txBody>
      </p:sp>
      <p:pic>
        <p:nvPicPr>
          <p:cNvPr id="6" name="Picture 5">
            <a:extLst>
              <a:ext uri="{FF2B5EF4-FFF2-40B4-BE49-F238E27FC236}">
                <a16:creationId xmlns:a16="http://schemas.microsoft.com/office/drawing/2014/main" id="{AFD267C1-830B-3449-B4CF-BBA6467AC054}"/>
              </a:ext>
            </a:extLst>
          </p:cNvPr>
          <p:cNvPicPr>
            <a:picLocks noChangeAspect="1"/>
          </p:cNvPicPr>
          <p:nvPr userDrawn="1"/>
        </p:nvPicPr>
        <p:blipFill>
          <a:blip r:embed="rId2"/>
          <a:stretch>
            <a:fillRect/>
          </a:stretch>
        </p:blipFill>
        <p:spPr>
          <a:xfrm>
            <a:off x="705685" y="365761"/>
            <a:ext cx="1753640" cy="516556"/>
          </a:xfrm>
          <a:prstGeom prst="rect">
            <a:avLst/>
          </a:prstGeom>
        </p:spPr>
      </p:pic>
    </p:spTree>
    <p:extLst>
      <p:ext uri="{BB962C8B-B14F-4D97-AF65-F5344CB8AC3E}">
        <p14:creationId xmlns:p14="http://schemas.microsoft.com/office/powerpoint/2010/main" val="30659861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000">
                <a:solidFill>
                  <a:schemeClr val="tx1"/>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8310154D-A78A-1740-BC72-1A1F5F97CF34}"/>
              </a:ext>
            </a:extLst>
          </p:cNvPr>
          <p:cNvPicPr>
            <a:picLocks noChangeAspect="1"/>
          </p:cNvPicPr>
          <p:nvPr userDrawn="1"/>
        </p:nvPicPr>
        <p:blipFill>
          <a:blip r:embed="rId3"/>
          <a:stretch>
            <a:fillRect/>
          </a:stretch>
        </p:blipFill>
        <p:spPr>
          <a:xfrm>
            <a:off x="740664" y="466345"/>
            <a:ext cx="1949922" cy="576392"/>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5" name="Picture 4">
            <a:extLst>
              <a:ext uri="{FF2B5EF4-FFF2-40B4-BE49-F238E27FC236}">
                <a16:creationId xmlns:a16="http://schemas.microsoft.com/office/drawing/2014/main" id="{B4BF8101-4B05-9547-8CD0-118486206079}"/>
              </a:ext>
            </a:extLst>
          </p:cNvPr>
          <p:cNvPicPr>
            <a:picLocks noChangeAspect="1"/>
          </p:cNvPicPr>
          <p:nvPr userDrawn="1"/>
        </p:nvPicPr>
        <p:blipFill>
          <a:blip r:embed="rId2"/>
          <a:stretch>
            <a:fillRect/>
          </a:stretch>
        </p:blipFill>
        <p:spPr>
          <a:xfrm>
            <a:off x="457201" y="457201"/>
            <a:ext cx="1673326" cy="494631"/>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000">
                <a:solidFill>
                  <a:schemeClr val="tx2"/>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9C9FE207-4E46-6A43-82A4-39959F3B3A17}"/>
              </a:ext>
            </a:extLst>
          </p:cNvPr>
          <p:cNvPicPr>
            <a:picLocks noChangeAspect="1"/>
          </p:cNvPicPr>
          <p:nvPr userDrawn="1"/>
        </p:nvPicPr>
        <p:blipFill>
          <a:blip r:embed="rId3"/>
          <a:stretch>
            <a:fillRect/>
          </a:stretch>
        </p:blipFill>
        <p:spPr>
          <a:xfrm>
            <a:off x="740665" y="468660"/>
            <a:ext cx="1930762" cy="568729"/>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ent and Cont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4090" y="675776"/>
            <a:ext cx="5011455"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6001" y="675775"/>
            <a:ext cx="5375087" cy="876799"/>
          </a:xfrm>
        </p:spPr>
        <p:txBody>
          <a:bodyPr/>
          <a:lstStyle>
            <a:lvl1pPr marL="0" indent="0">
              <a:buNone/>
              <a:defRPr sz="2200" b="1">
                <a:solidFill>
                  <a:schemeClr val="accent2"/>
                </a:solidFill>
              </a:defRPr>
            </a:lvl1pPr>
          </a:lstStyle>
          <a:p>
            <a:pPr lvl="0"/>
            <a:r>
              <a:rPr lang="en-US" dirty="0"/>
              <a:t>Comment box</a:t>
            </a:r>
            <a:endParaRPr lang="en-GB" dirty="0"/>
          </a:p>
        </p:txBody>
      </p:sp>
      <p:sp>
        <p:nvSpPr>
          <p:cNvPr id="5" name="Text Placeholder 4" descr="Conten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4090" y="1916112"/>
            <a:ext cx="10746998" cy="4068763"/>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264285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ent &amp; Content Text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4090" y="675776"/>
            <a:ext cx="5011455"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6001" y="675775"/>
            <a:ext cx="5375087" cy="876799"/>
          </a:xfrm>
        </p:spPr>
        <p:txBody>
          <a:bodyPr/>
          <a:lstStyle>
            <a:lvl1pPr marL="0" indent="0">
              <a:buNone/>
              <a:defRPr sz="2200" b="1">
                <a:solidFill>
                  <a:schemeClr val="accent2"/>
                </a:solidFill>
              </a:defRPr>
            </a:lvl1pPr>
          </a:lstStyle>
          <a:p>
            <a:pPr lvl="0"/>
            <a:r>
              <a:rPr lang="en-US" dirty="0"/>
              <a:t>Comment box</a:t>
            </a:r>
            <a:endParaRPr lang="en-GB" dirty="0"/>
          </a:p>
        </p:txBody>
      </p:sp>
      <p:sp>
        <p:nvSpPr>
          <p:cNvPr id="5" name="Text Placeholder 4" descr="Tex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4090" y="1916112"/>
            <a:ext cx="10746998" cy="4068763"/>
          </a:xfrm>
        </p:spPr>
        <p:txBody>
          <a:bodyPr/>
          <a:lstStyle>
            <a:lvl1pPr marL="0" indent="0">
              <a:lnSpc>
                <a:spcPct val="120000"/>
              </a:lnSpc>
              <a:spcAft>
                <a:spcPts val="600"/>
              </a:spcAft>
              <a:buNone/>
              <a:defRPr/>
            </a:lvl1pPr>
            <a:lvl2pPr marL="0" indent="0">
              <a:lnSpc>
                <a:spcPct val="110000"/>
              </a:lnSpc>
              <a:spcAft>
                <a:spcPts val="600"/>
              </a:spcAft>
              <a:buNone/>
              <a:defRPr/>
            </a:lvl2pPr>
            <a:lvl3pPr marL="0" indent="0">
              <a:lnSpc>
                <a:spcPct val="110000"/>
              </a:lnSpc>
              <a:spcAft>
                <a:spcPts val="600"/>
              </a:spcAft>
              <a:buNone/>
              <a:defRPr/>
            </a:lvl3pPr>
            <a:lvl4pPr marL="0" indent="0">
              <a:lnSpc>
                <a:spcPct val="110000"/>
              </a:lnSpc>
              <a:spcAft>
                <a:spcPts val="600"/>
              </a:spcAft>
              <a:buNone/>
              <a:defRPr/>
            </a:lvl4pPr>
            <a:lvl5pPr marL="0" indent="0">
              <a:lnSpc>
                <a:spcPct val="110000"/>
              </a:lnSpc>
              <a:spcAft>
                <a:spcPts val="600"/>
              </a:spcAft>
              <a:buNone/>
              <a:defRPr/>
            </a:lvl5pPr>
          </a:lstStyle>
          <a:p>
            <a:pPr lvl="0"/>
            <a:r>
              <a:rPr lang="en-US" dirty="0"/>
              <a:t>Body copy</a:t>
            </a:r>
            <a:endParaRPr lang="en-GB" dirty="0"/>
          </a:p>
        </p:txBody>
      </p:sp>
    </p:spTree>
    <p:extLst>
      <p:ext uri="{BB962C8B-B14F-4D97-AF65-F5344CB8AC3E}">
        <p14:creationId xmlns:p14="http://schemas.microsoft.com/office/powerpoint/2010/main" val="4187950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4090" y="675776"/>
            <a:ext cx="5011455"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6001" y="675775"/>
            <a:ext cx="5375087" cy="876799"/>
          </a:xfrm>
        </p:spPr>
        <p:txBody>
          <a:bodyPr/>
          <a:lstStyle>
            <a:lvl1pPr marL="0" indent="0">
              <a:buNone/>
              <a:defRPr sz="2200" b="1">
                <a:solidFill>
                  <a:schemeClr val="accent2"/>
                </a:solidFill>
              </a:defRPr>
            </a:lvl1pPr>
          </a:lstStyle>
          <a:p>
            <a:pPr lvl="0"/>
            <a:r>
              <a:rPr lang="en-US" dirty="0"/>
              <a:t>Comment box</a:t>
            </a:r>
            <a:endParaRPr lang="en-GB" dirty="0"/>
          </a:p>
        </p:txBody>
      </p:sp>
    </p:spTree>
    <p:extLst>
      <p:ext uri="{BB962C8B-B14F-4D97-AF65-F5344CB8AC3E}">
        <p14:creationId xmlns:p14="http://schemas.microsoft.com/office/powerpoint/2010/main" val="355040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7" name="Picture 6">
            <a:extLst>
              <a:ext uri="{FF2B5EF4-FFF2-40B4-BE49-F238E27FC236}">
                <a16:creationId xmlns:a16="http://schemas.microsoft.com/office/drawing/2014/main" id="{873C3547-61F4-A747-BE77-DA247C853A37}"/>
              </a:ext>
            </a:extLst>
          </p:cNvPr>
          <p:cNvPicPr>
            <a:picLocks noChangeAspect="1"/>
          </p:cNvPicPr>
          <p:nvPr userDrawn="1"/>
        </p:nvPicPr>
        <p:blipFill>
          <a:blip r:embed="rId2"/>
          <a:stretch>
            <a:fillRect/>
          </a:stretch>
        </p:blipFill>
        <p:spPr>
          <a:xfrm>
            <a:off x="457202" y="457201"/>
            <a:ext cx="1661057" cy="489283"/>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a:lvl1pPr>
            <a:lvl2pPr marL="9525" indent="0">
              <a:buNone/>
              <a:tabLst/>
              <a:defRPr/>
            </a:lvl2pPr>
            <a:lvl3pPr marL="9525" indent="0">
              <a:buNone/>
              <a:tabLst/>
              <a:defRPr/>
            </a:lvl3pPr>
            <a:lvl4pPr marL="9525" indent="0">
              <a:buNone/>
              <a:tabLst/>
              <a:defRPr/>
            </a:lvl4pPr>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493BC3E-42A7-E043-A02B-8A290153BD44}"/>
              </a:ext>
            </a:extLst>
          </p:cNvPr>
          <p:cNvSpPr>
            <a:spLocks noGrp="1"/>
          </p:cNvSpPr>
          <p:nvPr>
            <p:ph sz="half" idx="2"/>
          </p:nvPr>
        </p:nvSpPr>
        <p:spPr>
          <a:xfrm>
            <a:off x="835153" y="1828800"/>
            <a:ext cx="5157786" cy="4389120"/>
          </a:xfrm>
          <a:prstGeom prst="rect">
            <a:avLst/>
          </a:prstGeom>
        </p:spPr>
        <p:txBody>
          <a:bodyPr>
            <a:normAutofit/>
          </a:bodyPr>
          <a:lstStyle>
            <a:lvl1pPr marL="0" indent="0">
              <a:buNone/>
              <a:defRPr sz="2400"/>
            </a:lvl1pPr>
            <a:lvl2pPr>
              <a:defRPr sz="2000"/>
            </a:lvl2pPr>
            <a:lvl3pPr>
              <a:defRPr sz="2000"/>
            </a:lvl3pPr>
            <a:lvl4pPr>
              <a:defRPr sz="1800"/>
            </a:lvl4pPr>
            <a:lvl5pPr>
              <a:defRPr sz="1800"/>
            </a:lvl5pPr>
          </a:lstStyle>
          <a:p>
            <a:pPr lvl="0"/>
            <a:endParaRPr lang="en-US" dirty="0"/>
          </a:p>
        </p:txBody>
      </p:sp>
      <p:sp>
        <p:nvSpPr>
          <p:cNvPr id="7" name="Content Placeholder 3">
            <a:extLst>
              <a:ext uri="{FF2B5EF4-FFF2-40B4-BE49-F238E27FC236}">
                <a16:creationId xmlns:a16="http://schemas.microsoft.com/office/drawing/2014/main" id="{F22B79DF-FC89-3247-91C1-A0FE522BFE71}"/>
              </a:ext>
            </a:extLst>
          </p:cNvPr>
          <p:cNvSpPr>
            <a:spLocks noGrp="1"/>
          </p:cNvSpPr>
          <p:nvPr>
            <p:ph sz="half" idx="11"/>
          </p:nvPr>
        </p:nvSpPr>
        <p:spPr>
          <a:xfrm>
            <a:off x="6199063" y="1828800"/>
            <a:ext cx="5157787" cy="4389120"/>
          </a:xfrm>
          <a:prstGeom prst="rect">
            <a:avLst/>
          </a:prstGeom>
        </p:spPr>
        <p:txBody>
          <a:bodyPr>
            <a:normAutofit/>
          </a:bodyPr>
          <a:lstStyle>
            <a:lvl1pPr marL="0" indent="0">
              <a:buNone/>
              <a:defRPr sz="2400"/>
            </a:lvl1pPr>
            <a:lvl2pPr>
              <a:defRPr sz="2000"/>
            </a:lvl2pPr>
            <a:lvl3pPr>
              <a:defRPr sz="2000"/>
            </a:lvl3pPr>
            <a:lvl4pPr>
              <a:defRPr sz="1800"/>
            </a:lvl4pPr>
            <a:lvl5pPr>
              <a:defRPr sz="1800"/>
            </a:lvl5pPr>
          </a:lstStyle>
          <a:p>
            <a:pPr lvl="0"/>
            <a:endParaRPr lang="en-US" dirty="0"/>
          </a:p>
        </p:txBody>
      </p:sp>
      <p:sp>
        <p:nvSpPr>
          <p:cNvPr id="3" name="Title 2">
            <a:extLst>
              <a:ext uri="{FF2B5EF4-FFF2-40B4-BE49-F238E27FC236}">
                <a16:creationId xmlns:a16="http://schemas.microsoft.com/office/drawing/2014/main" id="{9BB223E2-4381-D047-9766-B9C2C5A2084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33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000" dirty="0">
                <a:solidFill>
                  <a:schemeClr val="tx2"/>
                </a:solidFill>
                <a:latin typeface="Georgia" panose="02040502050405020303" pitchFamily="18" charset="0"/>
                <a:ea typeface="Verdana" panose="020B0604030504040204" pitchFamily="34" charset="0"/>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900" b="0" smtClean="0">
                <a:solidFill>
                  <a:schemeClr val="tx2"/>
                </a:solidFill>
                <a:latin typeface="Verdana" panose="020B0604030504040204" pitchFamily="34" charset="0"/>
                <a:ea typeface="Verdana" panose="020B0604030504040204" pitchFamily="34" charset="0"/>
                <a:cs typeface="Verdana" panose="020B0604030504040204" pitchFamily="34" charset="0"/>
              </a:rPr>
              <a:t>‹#›</a:t>
            </a:fld>
            <a:endParaRPr lang="en-US" sz="900" b="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8" r:id="rId3"/>
    <p:sldLayoutId id="2147483671" r:id="rId4"/>
    <p:sldLayoutId id="2147483650" r:id="rId5"/>
    <p:sldLayoutId id="2147483652" r:id="rId6"/>
    <p:sldLayoutId id="2147483653" r:id="rId7"/>
    <p:sldLayoutId id="2147483672" r:id="rId8"/>
    <p:sldLayoutId id="2147483674" r:id="rId9"/>
    <p:sldLayoutId id="2147483655" r:id="rId10"/>
    <p:sldLayoutId id="2147483675" r:id="rId11"/>
    <p:sldLayoutId id="2147483654" r:id="rId12"/>
    <p:sldLayoutId id="2147483673" r:id="rId13"/>
    <p:sldLayoutId id="2147483658" r:id="rId14"/>
    <p:sldLayoutId id="2147483657" r:id="rId15"/>
    <p:sldLayoutId id="2147483662" r:id="rId16"/>
    <p:sldLayoutId id="2147483663" r:id="rId17"/>
    <p:sldLayoutId id="2147483656" r:id="rId18"/>
    <p:sldLayoutId id="2147483660" r:id="rId19"/>
    <p:sldLayoutId id="2147483661" r:id="rId20"/>
    <p:sldLayoutId id="2147483676" r:id="rId21"/>
    <p:sldLayoutId id="2147483677" r:id="rId22"/>
    <p:sldLayoutId id="2147483678" r:id="rId23"/>
  </p:sldLayoutIdLst>
  <p:txStyles>
    <p:titleStyle>
      <a:lvl1pPr algn="l" defTabSz="914400" rtl="0" eaLnBrk="1" latinLnBrk="0" hangingPunct="1">
        <a:lnSpc>
          <a:spcPct val="9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28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yracuse.edu/about/brand/?legacy=brand" TargetMode="External"/><Relationship Id="rId2" Type="http://schemas.openxmlformats.org/officeDocument/2006/relationships/hyperlink" Target="https://support.microsoft.com/en-us/office/make-your-powerpoint-presentations-accessible-to-people-with-disabilities-6f7772b2-2f33-4bd2-8ca7-dae3b2b3ef25?ui=en-us&amp;rs=en-us&amp;ad=us#PickTab=Windows" TargetMode="Externa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www.w3.org/TR/WCAG20/" TargetMode="External"/><Relationship Id="rId2" Type="http://schemas.openxmlformats.org/officeDocument/2006/relationships/hyperlink" Target="https://colorable.jxnblk.com/ffffff/d44500"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Recommendations">
            <a:extLst>
              <a:ext uri="{FF2B5EF4-FFF2-40B4-BE49-F238E27FC236}">
                <a16:creationId xmlns:a16="http://schemas.microsoft.com/office/drawing/2014/main" id="{AA7B4385-1177-4279-AB8A-DBAB867ED5A2}"/>
              </a:ext>
            </a:extLst>
          </p:cNvPr>
          <p:cNvSpPr>
            <a:spLocks noGrp="1"/>
          </p:cNvSpPr>
          <p:nvPr>
            <p:ph type="title"/>
          </p:nvPr>
        </p:nvSpPr>
        <p:spPr/>
        <p:txBody>
          <a:bodyPr/>
          <a:lstStyle/>
          <a:p>
            <a:r>
              <a:rPr lang="en-US" dirty="0"/>
              <a:t>Recommendations</a:t>
            </a:r>
          </a:p>
        </p:txBody>
      </p:sp>
      <p:sp>
        <p:nvSpPr>
          <p:cNvPr id="6" name="Text Placeholder2" descr="Comment for reference">
            <a:extLst>
              <a:ext uri="{FF2B5EF4-FFF2-40B4-BE49-F238E27FC236}">
                <a16:creationId xmlns:a16="http://schemas.microsoft.com/office/drawing/2014/main" id="{449C2CF7-DE39-46C8-80E4-43DB487BB76B}"/>
              </a:ext>
            </a:extLst>
          </p:cNvPr>
          <p:cNvSpPr>
            <a:spLocks noGrp="1"/>
          </p:cNvSpPr>
          <p:nvPr>
            <p:ph type="body" sz="quarter" idx="10"/>
          </p:nvPr>
        </p:nvSpPr>
        <p:spPr/>
        <p:txBody>
          <a:bodyPr/>
          <a:lstStyle/>
          <a:p>
            <a:r>
              <a:rPr lang="en-US" dirty="0"/>
              <a:t>*For informational purposes only. Delete slides 1-5 after reading. </a:t>
            </a:r>
          </a:p>
        </p:txBody>
      </p:sp>
      <p:sp>
        <p:nvSpPr>
          <p:cNvPr id="7" name="Text Placeholder1" descr="Introduction to colors, accessibility and the Syracuse University PowerPoint Template">
            <a:extLst>
              <a:ext uri="{FF2B5EF4-FFF2-40B4-BE49-F238E27FC236}">
                <a16:creationId xmlns:a16="http://schemas.microsoft.com/office/drawing/2014/main" id="{F045DED9-0820-469D-90FB-14975CA48B2D}"/>
              </a:ext>
            </a:extLst>
          </p:cNvPr>
          <p:cNvSpPr>
            <a:spLocks noGrp="1"/>
          </p:cNvSpPr>
          <p:nvPr>
            <p:ph type="body" sz="quarter" idx="11"/>
          </p:nvPr>
        </p:nvSpPr>
        <p:spPr/>
        <p:txBody>
          <a:bodyPr/>
          <a:lstStyle/>
          <a:p>
            <a:r>
              <a:rPr lang="en-US" sz="1600" dirty="0"/>
              <a:t>The first five slides (1-5) are meant to be an introduction to color accessibility and appropriate usage. These five slides can be deleted. </a:t>
            </a:r>
          </a:p>
          <a:p>
            <a:r>
              <a:rPr lang="en-US" sz="1600" dirty="0"/>
              <a:t>The remaining slides (2-26) are examples on how the templates can be used and include alternate versions (e.g., Closing Slides). Any slides that aren’t used should be deleted. </a:t>
            </a:r>
          </a:p>
          <a:p>
            <a:r>
              <a:rPr lang="en-US" sz="1600" dirty="0"/>
              <a:t>All slide design templates are available through the Layout menu. </a:t>
            </a:r>
          </a:p>
          <a:p>
            <a:r>
              <a:rPr lang="en-US" sz="1600" dirty="0"/>
              <a:t>We have set up our brand colors as the theme colors for the template. Please use our brand colors exclusively in your presentation.  </a:t>
            </a:r>
          </a:p>
          <a:p>
            <a:r>
              <a:rPr lang="en-US" sz="1600" dirty="0"/>
              <a:t>If the presentation will be made available for view or download online, the creator should ensure the presentation meets accessibility standards. Please refer to Microsoft’s guide on how to make your presentation accessible by clicking </a:t>
            </a:r>
            <a:r>
              <a:rPr lang="en-US" sz="1600" dirty="0">
                <a:hlinkClick r:id="rId2"/>
              </a:rPr>
              <a:t>here</a:t>
            </a:r>
            <a:r>
              <a:rPr lang="en-US" sz="1600" dirty="0"/>
              <a:t>. Also refer to slide 2-5 for more information. </a:t>
            </a:r>
          </a:p>
          <a:p>
            <a:r>
              <a:rPr lang="en-US" sz="1600" dirty="0"/>
              <a:t>If you have any questions regarding the visual identity of Syracuse University, please visit </a:t>
            </a:r>
            <a:r>
              <a:rPr lang="en-US" sz="1600" dirty="0">
                <a:hlinkClick r:id="rId3"/>
              </a:rPr>
              <a:t>syracuse.edu/brand</a:t>
            </a:r>
            <a:r>
              <a:rPr lang="en-US" sz="1600" dirty="0"/>
              <a:t>.</a:t>
            </a:r>
          </a:p>
        </p:txBody>
      </p:sp>
    </p:spTree>
    <p:extLst>
      <p:ext uri="{BB962C8B-B14F-4D97-AF65-F5344CB8AC3E}">
        <p14:creationId xmlns:p14="http://schemas.microsoft.com/office/powerpoint/2010/main" val="1535326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Title Goes Here </a:t>
            </a:r>
            <a:br>
              <a:rPr lang="en-US" dirty="0"/>
            </a:br>
            <a:r>
              <a:rPr lang="en-US" dirty="0"/>
              <a:t>(Example of Bar Graph in a Text Only Slide)</a:t>
            </a:r>
          </a:p>
        </p:txBody>
      </p:sp>
      <p:graphicFrame>
        <p:nvGraphicFramePr>
          <p:cNvPr id="27" name="Content Placeholder 2" descr="A bar graph showing data points that don't really serve a purpose other than to become an example to the PowerPoint presentation creator. " title="Graph Example"/>
          <p:cNvGraphicFramePr>
            <a:graphicFrameLocks noGrp="1"/>
          </p:cNvGraphicFramePr>
          <p:nvPr>
            <p:ph idx="1"/>
            <p:extLst>
              <p:ext uri="{D42A27DB-BD31-4B8C-83A1-F6EECF244321}">
                <p14:modId xmlns:p14="http://schemas.microsoft.com/office/powerpoint/2010/main" val="352476176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898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Title Goes Here </a:t>
            </a:r>
            <a:br>
              <a:rPr lang="en-US" dirty="0"/>
            </a:br>
            <a:r>
              <a:rPr lang="en-US" dirty="0"/>
              <a:t>(Example of a Pie Chart in a Text Only Slide)</a:t>
            </a:r>
          </a:p>
        </p:txBody>
      </p:sp>
      <p:graphicFrame>
        <p:nvGraphicFramePr>
          <p:cNvPr id="27" name="Content Placeholder 2" descr="An example pie chart with generic data. The chart is meant to be an example for the PowerPoint presentation creator. " title="Pie Chart"/>
          <p:cNvGraphicFramePr>
            <a:graphicFrameLocks noGrp="1"/>
          </p:cNvGraphicFramePr>
          <p:nvPr>
            <p:ph idx="1"/>
            <p:extLst>
              <p:ext uri="{D42A27DB-BD31-4B8C-83A1-F6EECF244321}">
                <p14:modId xmlns:p14="http://schemas.microsoft.com/office/powerpoint/2010/main" val="366798098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606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540A-355E-104B-9037-5BAA87D85B74}"/>
              </a:ext>
            </a:extLst>
          </p:cNvPr>
          <p:cNvSpPr>
            <a:spLocks noGrp="1"/>
          </p:cNvSpPr>
          <p:nvPr>
            <p:ph type="title"/>
          </p:nvPr>
        </p:nvSpPr>
        <p:spPr/>
        <p:txBody>
          <a:bodyPr/>
          <a:lstStyle/>
          <a:p>
            <a:r>
              <a:rPr lang="en-US" dirty="0"/>
              <a:t>Title Goes Here </a:t>
            </a:r>
            <a:br>
              <a:rPr lang="en-US" dirty="0"/>
            </a:br>
            <a:r>
              <a:rPr lang="en-US" dirty="0"/>
              <a:t>(Example of a Table Slide)</a:t>
            </a:r>
          </a:p>
        </p:txBody>
      </p:sp>
      <p:graphicFrame>
        <p:nvGraphicFramePr>
          <p:cNvPr id="6" name="Table Placeholder 2" descr="This table uses 5 columns and 5 rows to provide an example for the PowerPoint presentation creator. The table was meant to be used as a base for the user. " title="Table Example">
            <a:extLst>
              <a:ext uri="{FF2B5EF4-FFF2-40B4-BE49-F238E27FC236}">
                <a16:creationId xmlns:a16="http://schemas.microsoft.com/office/drawing/2014/main" id="{87A8A2FE-4305-0746-A419-2F29A2A78FB3}"/>
              </a:ext>
            </a:extLst>
          </p:cNvPr>
          <p:cNvGraphicFramePr>
            <a:graphicFrameLocks noGrp="1"/>
          </p:cNvGraphicFramePr>
          <p:nvPr>
            <p:ph type="tbl" sz="quarter" idx="10"/>
            <p:extLst>
              <p:ext uri="{D42A27DB-BD31-4B8C-83A1-F6EECF244321}">
                <p14:modId xmlns:p14="http://schemas.microsoft.com/office/powerpoint/2010/main" val="2210616010"/>
              </p:ext>
            </p:extLst>
          </p:nvPr>
        </p:nvGraphicFramePr>
        <p:xfrm>
          <a:off x="838201" y="1828798"/>
          <a:ext cx="10515600" cy="4356100"/>
        </p:xfrm>
        <a:graphic>
          <a:graphicData uri="http://schemas.openxmlformats.org/drawingml/2006/table">
            <a:tbl>
              <a:tblPr firstRow="1" bandRow="1">
                <a:tableStyleId>{10A1B5D5-9B99-4C35-A422-299274C87663}</a:tableStyleId>
              </a:tblPr>
              <a:tblGrid>
                <a:gridCol w="2103120">
                  <a:extLst>
                    <a:ext uri="{9D8B030D-6E8A-4147-A177-3AD203B41FA5}">
                      <a16:colId xmlns:a16="http://schemas.microsoft.com/office/drawing/2014/main" val="3683999441"/>
                    </a:ext>
                  </a:extLst>
                </a:gridCol>
                <a:gridCol w="2103120">
                  <a:extLst>
                    <a:ext uri="{9D8B030D-6E8A-4147-A177-3AD203B41FA5}">
                      <a16:colId xmlns:a16="http://schemas.microsoft.com/office/drawing/2014/main" val="2056751666"/>
                    </a:ext>
                  </a:extLst>
                </a:gridCol>
                <a:gridCol w="2103120">
                  <a:extLst>
                    <a:ext uri="{9D8B030D-6E8A-4147-A177-3AD203B41FA5}">
                      <a16:colId xmlns:a16="http://schemas.microsoft.com/office/drawing/2014/main" val="1963066603"/>
                    </a:ext>
                  </a:extLst>
                </a:gridCol>
                <a:gridCol w="2103120">
                  <a:extLst>
                    <a:ext uri="{9D8B030D-6E8A-4147-A177-3AD203B41FA5}">
                      <a16:colId xmlns:a16="http://schemas.microsoft.com/office/drawing/2014/main" val="3024946553"/>
                    </a:ext>
                  </a:extLst>
                </a:gridCol>
                <a:gridCol w="2103120">
                  <a:extLst>
                    <a:ext uri="{9D8B030D-6E8A-4147-A177-3AD203B41FA5}">
                      <a16:colId xmlns:a16="http://schemas.microsoft.com/office/drawing/2014/main" val="1032761054"/>
                    </a:ext>
                  </a:extLst>
                </a:gridCol>
              </a:tblGrid>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1</a:t>
                      </a:r>
                      <a:endParaRPr lang="en-US" sz="1800" b="1" i="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2</a:t>
                      </a:r>
                      <a:endParaRPr lang="en-US" sz="1800" b="1" i="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3</a:t>
                      </a:r>
                      <a:endParaRPr lang="en-US" sz="1800" b="1" i="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4</a:t>
                      </a:r>
                      <a:endParaRPr lang="en-US" sz="1800" b="1" i="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5</a:t>
                      </a:r>
                      <a:endParaRPr lang="en-US" sz="1800" b="1" i="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4267916748"/>
                  </a:ext>
                </a:extLst>
              </a:tr>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5</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9</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13</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17</a:t>
                      </a:r>
                      <a:endParaRPr lang="en-US" sz="180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3119525061"/>
                  </a:ext>
                </a:extLst>
              </a:tr>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2</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6</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10</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14</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18</a:t>
                      </a:r>
                      <a:endParaRPr lang="en-US" sz="180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3958811436"/>
                  </a:ext>
                </a:extLst>
              </a:tr>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3</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7</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11</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15</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19</a:t>
                      </a:r>
                      <a:endParaRPr lang="en-US" sz="180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2333815570"/>
                  </a:ext>
                </a:extLst>
              </a:tr>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4</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8</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12</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16</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20</a:t>
                      </a:r>
                      <a:endParaRPr lang="en-US" sz="180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559175628"/>
                  </a:ext>
                </a:extLst>
              </a:tr>
            </a:tbl>
          </a:graphicData>
        </a:graphic>
      </p:graphicFrame>
    </p:spTree>
    <p:extLst>
      <p:ext uri="{BB962C8B-B14F-4D97-AF65-F5344CB8AC3E}">
        <p14:creationId xmlns:p14="http://schemas.microsoft.com/office/powerpoint/2010/main" val="79079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992626-7A80-954D-B448-E70159132844}"/>
              </a:ext>
            </a:extLst>
          </p:cNvPr>
          <p:cNvSpPr>
            <a:spLocks noGrp="1"/>
          </p:cNvSpPr>
          <p:nvPr>
            <p:ph type="title"/>
          </p:nvPr>
        </p:nvSpPr>
        <p:spPr/>
        <p:txBody>
          <a:bodyPr/>
          <a:lstStyle/>
          <a:p>
            <a:r>
              <a:rPr lang="en-US" dirty="0"/>
              <a:t>Title Goes Here </a:t>
            </a:r>
            <a:br>
              <a:rPr lang="en-US" dirty="0"/>
            </a:br>
            <a:r>
              <a:rPr lang="en-US" dirty="0"/>
              <a:t>(Example of a Picture Only Slide)</a:t>
            </a:r>
          </a:p>
        </p:txBody>
      </p:sp>
      <p:pic>
        <p:nvPicPr>
          <p:cNvPr id="9" name="Picture Placeholder 2" descr="This photo shows a Syracuse University student wearing a bright yellow shirt studying inside of the Panasci Lounge at the Schine Student Center. The large windows show snow falling. The Hall of Languages can be seen in the distance." title="Student Studying at Schine">
            <a:extLst>
              <a:ext uri="{FF2B5EF4-FFF2-40B4-BE49-F238E27FC236}">
                <a16:creationId xmlns:a16="http://schemas.microsoft.com/office/drawing/2014/main" id="{044B8C2C-D113-6F4E-A77A-6FC6F7CE38E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xfrm>
            <a:off x="0" y="2070101"/>
            <a:ext cx="12192000" cy="4787899"/>
          </a:xfrm>
        </p:spPr>
      </p:pic>
    </p:spTree>
    <p:extLst>
      <p:ext uri="{BB962C8B-B14F-4D97-AF65-F5344CB8AC3E}">
        <p14:creationId xmlns:p14="http://schemas.microsoft.com/office/powerpoint/2010/main" val="50535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10515600" cy="5794375"/>
          </a:xfrm>
        </p:spPr>
        <p:txBody>
          <a:bodyPr>
            <a:normAutofit/>
          </a:bodyPr>
          <a:lstStyle/>
          <a:p>
            <a:r>
              <a:rPr lang="en-US" sz="6000" b="1" dirty="0"/>
              <a:t>Single Heading or </a:t>
            </a:r>
            <a:br>
              <a:rPr lang="en-US" sz="6000" b="1" dirty="0"/>
            </a:br>
            <a:r>
              <a:rPr lang="en-US" sz="6000" b="1" dirty="0"/>
              <a:t>Impact Statement Here</a:t>
            </a:r>
            <a:br>
              <a:rPr lang="en-US" sz="6000" b="1" dirty="0"/>
            </a:br>
            <a:r>
              <a:rPr lang="en-US" dirty="0"/>
              <a:t>(Example of Title Only Slide)</a:t>
            </a:r>
          </a:p>
        </p:txBody>
      </p:sp>
    </p:spTree>
    <p:extLst>
      <p:ext uri="{BB962C8B-B14F-4D97-AF65-F5344CB8AC3E}">
        <p14:creationId xmlns:p14="http://schemas.microsoft.com/office/powerpoint/2010/main" val="904966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235AC7-D64B-224F-AE2A-1E4637229D95}"/>
              </a:ext>
            </a:extLst>
          </p:cNvPr>
          <p:cNvSpPr>
            <a:spLocks noGrp="1"/>
          </p:cNvSpPr>
          <p:nvPr>
            <p:ph type="title"/>
          </p:nvPr>
        </p:nvSpPr>
        <p:spPr/>
        <p:txBody>
          <a:bodyPr>
            <a:normAutofit/>
          </a:bodyPr>
          <a:lstStyle/>
          <a:p>
            <a:r>
              <a:rPr lang="en-US" dirty="0"/>
              <a:t>Section Title Here </a:t>
            </a:r>
          </a:p>
        </p:txBody>
      </p:sp>
      <p:sp>
        <p:nvSpPr>
          <p:cNvPr id="5" name="Text Placeholder 2">
            <a:extLst>
              <a:ext uri="{FF2B5EF4-FFF2-40B4-BE49-F238E27FC236}">
                <a16:creationId xmlns:a16="http://schemas.microsoft.com/office/drawing/2014/main" id="{F2649A40-8753-724B-A98B-9CCAE02C99DF}"/>
              </a:ext>
            </a:extLst>
          </p:cNvPr>
          <p:cNvSpPr>
            <a:spLocks noGrp="1"/>
          </p:cNvSpPr>
          <p:nvPr>
            <p:ph type="body" idx="1"/>
          </p:nvPr>
        </p:nvSpPr>
        <p:spPr/>
        <p:txBody>
          <a:bodyPr/>
          <a:lstStyle/>
          <a:p>
            <a:r>
              <a:rPr lang="en-US" dirty="0"/>
              <a:t>Version two </a:t>
            </a:r>
            <a:br>
              <a:rPr lang="en-US" dirty="0"/>
            </a:br>
            <a:r>
              <a:rPr lang="en-US" dirty="0"/>
              <a:t>(with included image)</a:t>
            </a:r>
          </a:p>
        </p:txBody>
      </p:sp>
      <p:pic>
        <p:nvPicPr>
          <p:cNvPr id="6" name="Picture Placeholder 3" descr="An orange banner with the Syracuse University seal hangs on top of navy blue curtains. This banner is typically used in formal ceremonies such as convocations or commencement. " title="Syracuse University Seal Banner">
            <a:extLst>
              <a:ext uri="{FF2B5EF4-FFF2-40B4-BE49-F238E27FC236}">
                <a16:creationId xmlns:a16="http://schemas.microsoft.com/office/drawing/2014/main" id="{5F11444E-C51D-C440-95FF-40A9994F4077}"/>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64730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39F023-F0AF-E643-82D4-860FFEF2673E}"/>
              </a:ext>
            </a:extLst>
          </p:cNvPr>
          <p:cNvSpPr>
            <a:spLocks noGrp="1"/>
          </p:cNvSpPr>
          <p:nvPr>
            <p:ph type="title"/>
          </p:nvPr>
        </p:nvSpPr>
        <p:spPr/>
        <p:txBody>
          <a:bodyPr>
            <a:normAutofit/>
          </a:bodyPr>
          <a:lstStyle/>
          <a:p>
            <a:r>
              <a:rPr lang="en-US" dirty="0"/>
              <a:t>Section Title Here</a:t>
            </a:r>
          </a:p>
        </p:txBody>
      </p:sp>
      <p:sp>
        <p:nvSpPr>
          <p:cNvPr id="6" name="Text Placeholder 2">
            <a:extLst>
              <a:ext uri="{FF2B5EF4-FFF2-40B4-BE49-F238E27FC236}">
                <a16:creationId xmlns:a16="http://schemas.microsoft.com/office/drawing/2014/main" id="{82790E45-A3E6-B840-B99D-84CA1822970F}"/>
              </a:ext>
            </a:extLst>
          </p:cNvPr>
          <p:cNvSpPr>
            <a:spLocks noGrp="1"/>
          </p:cNvSpPr>
          <p:nvPr>
            <p:ph type="body" idx="1"/>
          </p:nvPr>
        </p:nvSpPr>
        <p:spPr/>
        <p:txBody>
          <a:bodyPr/>
          <a:lstStyle/>
          <a:p>
            <a:r>
              <a:rPr lang="en-US" dirty="0"/>
              <a:t>Version two (with added image)</a:t>
            </a:r>
          </a:p>
        </p:txBody>
      </p:sp>
      <p:pic>
        <p:nvPicPr>
          <p:cNvPr id="3" name="Picture 3" descr="Three different students climb the rock climbing wall at the Barnes Center at the Arch. The steps of the wall are different colors. The wall is decorated with streaks of gray, white, and orange. " title="Barnes Center at The Arch Rock Climbing Wall">
            <a:extLst>
              <a:ext uri="{FF2B5EF4-FFF2-40B4-BE49-F238E27FC236}">
                <a16:creationId xmlns:a16="http://schemas.microsoft.com/office/drawing/2014/main" id="{99EE19A0-084A-2344-9D9F-7DAF47B8371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3568700"/>
          </a:xfrm>
          <a:prstGeom prst="rect">
            <a:avLst/>
          </a:prstGeom>
        </p:spPr>
      </p:pic>
    </p:spTree>
    <p:extLst>
      <p:ext uri="{BB962C8B-B14F-4D97-AF65-F5344CB8AC3E}">
        <p14:creationId xmlns:p14="http://schemas.microsoft.com/office/powerpoint/2010/main" val="1652396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0811-9604-F444-BC5E-A94434CEC309}"/>
              </a:ext>
            </a:extLst>
          </p:cNvPr>
          <p:cNvSpPr>
            <a:spLocks noGrp="1"/>
          </p:cNvSpPr>
          <p:nvPr>
            <p:ph type="title"/>
          </p:nvPr>
        </p:nvSpPr>
        <p:spPr/>
        <p:txBody>
          <a:bodyPr/>
          <a:lstStyle/>
          <a:p>
            <a:r>
              <a:rPr lang="en-US" dirty="0"/>
              <a:t>Closing Text</a:t>
            </a:r>
            <a:br>
              <a:rPr lang="en-US" dirty="0"/>
            </a:br>
            <a:endParaRPr lang="en-US" dirty="0"/>
          </a:p>
        </p:txBody>
      </p:sp>
      <p:sp>
        <p:nvSpPr>
          <p:cNvPr id="4" name="TextBox 2">
            <a:extLst>
              <a:ext uri="{FF2B5EF4-FFF2-40B4-BE49-F238E27FC236}">
                <a16:creationId xmlns:a16="http://schemas.microsoft.com/office/drawing/2014/main" id="{90D11815-972E-0E47-AF04-36848F7A26BE}"/>
              </a:ext>
            </a:extLst>
          </p:cNvPr>
          <p:cNvSpPr txBox="1"/>
          <p:nvPr/>
        </p:nvSpPr>
        <p:spPr>
          <a:xfrm>
            <a:off x="740664" y="4190828"/>
            <a:ext cx="3350341" cy="1015663"/>
          </a:xfrm>
          <a:prstGeom prst="rect">
            <a:avLst/>
          </a:prstGeom>
          <a:noFill/>
        </p:spPr>
        <p:txBody>
          <a:bodyPr wrap="none" rtlCol="0">
            <a:spAutoFit/>
          </a:bodyPr>
          <a:lstStyle/>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Your Name</a:t>
            </a:r>
          </a:p>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Your Title</a:t>
            </a:r>
          </a:p>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Your contact information</a:t>
            </a:r>
          </a:p>
        </p:txBody>
      </p:sp>
    </p:spTree>
    <p:extLst>
      <p:ext uri="{BB962C8B-B14F-4D97-AF65-F5344CB8AC3E}">
        <p14:creationId xmlns:p14="http://schemas.microsoft.com/office/powerpoint/2010/main" val="391763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Accessibility">
            <a:extLst>
              <a:ext uri="{FF2B5EF4-FFF2-40B4-BE49-F238E27FC236}">
                <a16:creationId xmlns:a16="http://schemas.microsoft.com/office/drawing/2014/main" id="{AA7B4385-1177-4279-AB8A-DBAB867ED5A2}"/>
              </a:ext>
            </a:extLst>
          </p:cNvPr>
          <p:cNvSpPr>
            <a:spLocks noGrp="1"/>
          </p:cNvSpPr>
          <p:nvPr>
            <p:ph type="title"/>
          </p:nvPr>
        </p:nvSpPr>
        <p:spPr/>
        <p:txBody>
          <a:bodyPr/>
          <a:lstStyle/>
          <a:p>
            <a:r>
              <a:rPr lang="en-US" dirty="0"/>
              <a:t>Accessibility</a:t>
            </a:r>
          </a:p>
        </p:txBody>
      </p:sp>
      <p:sp>
        <p:nvSpPr>
          <p:cNvPr id="6" name="Text Placeholder2" descr="Comment for reference">
            <a:extLst>
              <a:ext uri="{FF2B5EF4-FFF2-40B4-BE49-F238E27FC236}">
                <a16:creationId xmlns:a16="http://schemas.microsoft.com/office/drawing/2014/main" id="{449C2CF7-DE39-46C8-80E4-43DB487BB76B}"/>
              </a:ext>
            </a:extLst>
          </p:cNvPr>
          <p:cNvSpPr>
            <a:spLocks noGrp="1"/>
          </p:cNvSpPr>
          <p:nvPr>
            <p:ph type="body" sz="quarter" idx="10"/>
          </p:nvPr>
        </p:nvSpPr>
        <p:spPr/>
        <p:txBody>
          <a:bodyPr/>
          <a:lstStyle/>
          <a:p>
            <a:r>
              <a:rPr lang="en-US" dirty="0"/>
              <a:t>*For informational purposes only. Delete slides 1-5 after reading. </a:t>
            </a:r>
          </a:p>
        </p:txBody>
      </p:sp>
      <p:sp>
        <p:nvSpPr>
          <p:cNvPr id="7" name="Text Placeholder1" descr="Description of Accessibility at Syracuse University">
            <a:extLst>
              <a:ext uri="{FF2B5EF4-FFF2-40B4-BE49-F238E27FC236}">
                <a16:creationId xmlns:a16="http://schemas.microsoft.com/office/drawing/2014/main" id="{F045DED9-0820-469D-90FB-14975CA48B2D}"/>
              </a:ext>
            </a:extLst>
          </p:cNvPr>
          <p:cNvSpPr>
            <a:spLocks noGrp="1"/>
          </p:cNvSpPr>
          <p:nvPr>
            <p:ph type="body" sz="quarter" idx="11"/>
          </p:nvPr>
        </p:nvSpPr>
        <p:spPr>
          <a:xfrm>
            <a:off x="725490" y="1916113"/>
            <a:ext cx="10744199" cy="3265488"/>
          </a:xfrm>
        </p:spPr>
        <p:txBody>
          <a:bodyPr>
            <a:normAutofit lnSpcReduction="10000"/>
          </a:bodyPr>
          <a:lstStyle/>
          <a:p>
            <a:pPr>
              <a:spcAft>
                <a:spcPts val="1200"/>
              </a:spcAft>
            </a:pPr>
            <a:r>
              <a:rPr lang="en-US" sz="1600" dirty="0"/>
              <a:t>At Syracuse University, we have and always will be actively shaping an education and environment that’s innovative, impactful and inclusive. </a:t>
            </a:r>
          </a:p>
          <a:p>
            <a:pPr>
              <a:spcAft>
                <a:spcPts val="1200"/>
              </a:spcAft>
            </a:pPr>
            <a:r>
              <a:rPr lang="en-US" sz="1600" dirty="0"/>
              <a:t>When designing and developing our expressions and experiences, we consider the distinct perspectives and needs of all. The following slides show approved color combinations that meet our accessibility standards (WCAG 2.0 AA). When choosing typography and background colors, always promote visibility and legibility by ensuring sufficient contrast. Font sizes and weights also play a crucial role, which is why we’ve provided minimums for each color combination. For presentations, we recommend making sure that your text is sufficiently large so that the people in the back of the room can read it.   </a:t>
            </a:r>
          </a:p>
          <a:p>
            <a:pPr>
              <a:spcAft>
                <a:spcPts val="1200"/>
              </a:spcAft>
            </a:pPr>
            <a:r>
              <a:rPr lang="en-US" sz="1600" dirty="0"/>
              <a:t>To test your design’s accessibility, we suggest proofing color pairs (text color versus background color) using a </a:t>
            </a:r>
            <a:r>
              <a:rPr lang="en-US" sz="1600" dirty="0">
                <a:hlinkClick r:id="rId2"/>
              </a:rPr>
              <a:t>contrast calculator</a:t>
            </a:r>
            <a:r>
              <a:rPr lang="en-US" sz="1600" dirty="0"/>
              <a:t>. A contrast ratio of 4.5:1 (Level AA of </a:t>
            </a:r>
            <a:r>
              <a:rPr lang="en-US" sz="1600" dirty="0">
                <a:hlinkClick r:id="rId3"/>
              </a:rPr>
              <a:t>WCAG 2.0</a:t>
            </a:r>
            <a:r>
              <a:rPr lang="en-US" sz="1600" dirty="0"/>
              <a:t>) is required for text.   </a:t>
            </a:r>
          </a:p>
        </p:txBody>
      </p:sp>
    </p:spTree>
    <p:extLst>
      <p:ext uri="{BB962C8B-B14F-4D97-AF65-F5344CB8AC3E}">
        <p14:creationId xmlns:p14="http://schemas.microsoft.com/office/powerpoint/2010/main" val="352428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Color Palette">
            <a:extLst>
              <a:ext uri="{FF2B5EF4-FFF2-40B4-BE49-F238E27FC236}">
                <a16:creationId xmlns:a16="http://schemas.microsoft.com/office/drawing/2014/main" id="{1EB2970D-D38E-4D0A-A54B-33CB527DDD13}"/>
              </a:ext>
            </a:extLst>
          </p:cNvPr>
          <p:cNvSpPr>
            <a:spLocks noGrp="1"/>
          </p:cNvSpPr>
          <p:nvPr>
            <p:ph type="title"/>
          </p:nvPr>
        </p:nvSpPr>
        <p:spPr>
          <a:xfrm>
            <a:off x="725489" y="651062"/>
            <a:ext cx="5010150" cy="876798"/>
          </a:xfrm>
        </p:spPr>
        <p:txBody>
          <a:bodyPr/>
          <a:lstStyle/>
          <a:p>
            <a:r>
              <a:rPr lang="en-US" dirty="0"/>
              <a:t>Color Palette</a:t>
            </a:r>
          </a:p>
        </p:txBody>
      </p:sp>
      <p:sp>
        <p:nvSpPr>
          <p:cNvPr id="3" name="Text placeholder" descr="Comment for reference">
            <a:extLst>
              <a:ext uri="{FF2B5EF4-FFF2-40B4-BE49-F238E27FC236}">
                <a16:creationId xmlns:a16="http://schemas.microsoft.com/office/drawing/2014/main" id="{A103A1BB-331A-4CAD-851D-57DD39EF05CC}"/>
              </a:ext>
            </a:extLst>
          </p:cNvPr>
          <p:cNvSpPr>
            <a:spLocks noGrp="1"/>
          </p:cNvSpPr>
          <p:nvPr>
            <p:ph type="body" sz="quarter" idx="10"/>
          </p:nvPr>
        </p:nvSpPr>
        <p:spPr/>
        <p:txBody>
          <a:bodyPr/>
          <a:lstStyle/>
          <a:p>
            <a:r>
              <a:rPr lang="en-GB" dirty="0"/>
              <a:t>*For informational purposes only. Delete slides 1-5 after reading. </a:t>
            </a:r>
          </a:p>
        </p:txBody>
      </p:sp>
      <p:sp>
        <p:nvSpPr>
          <p:cNvPr id="5" name="Subtitle1" descr="Subtitle: Primary Colors">
            <a:extLst>
              <a:ext uri="{FF2B5EF4-FFF2-40B4-BE49-F238E27FC236}">
                <a16:creationId xmlns:a16="http://schemas.microsoft.com/office/drawing/2014/main" id="{484E6659-3DBB-4158-9A05-08B5A16822EE}"/>
              </a:ext>
            </a:extLst>
          </p:cNvPr>
          <p:cNvSpPr txBox="1"/>
          <p:nvPr/>
        </p:nvSpPr>
        <p:spPr>
          <a:xfrm>
            <a:off x="725489" y="1862400"/>
            <a:ext cx="4806461" cy="369332"/>
          </a:xfrm>
          <a:prstGeom prst="rect">
            <a:avLst/>
          </a:prstGeom>
          <a:noFill/>
        </p:spPr>
        <p:txBody>
          <a:bodyPr wrap="square" lIns="0" tIns="0" rIns="0" bIns="0" rtlCol="0">
            <a:noAutofit/>
          </a:bodyPr>
          <a:lstStyle/>
          <a:p>
            <a:pPr algn="l"/>
            <a:r>
              <a:rPr lang="en-US" sz="1600" dirty="0">
                <a:solidFill>
                  <a:schemeClr val="accent1"/>
                </a:solidFill>
              </a:rPr>
              <a:t>Primary Colors</a:t>
            </a:r>
          </a:p>
        </p:txBody>
      </p:sp>
      <p:graphicFrame>
        <p:nvGraphicFramePr>
          <p:cNvPr id="4" name="Table with Primary Colors" descr="Primary Colors&#10;&#10;The table shows users the Syracuse University primary color palette. The first color, orange, is suggested to be the most dominant color on a page. White and primary blue should follow in the hierarchy. The data on the table shows the HEX and RGB values for inputting each color.  ">
            <a:extLst>
              <a:ext uri="{FF2B5EF4-FFF2-40B4-BE49-F238E27FC236}">
                <a16:creationId xmlns:a16="http://schemas.microsoft.com/office/drawing/2014/main" id="{B990594A-009B-42F4-B03C-7F81AB530C3F}"/>
              </a:ext>
            </a:extLst>
          </p:cNvPr>
          <p:cNvGraphicFramePr>
            <a:graphicFrameLocks noGrp="1"/>
          </p:cNvGraphicFramePr>
          <p:nvPr>
            <p:extLst>
              <p:ext uri="{D42A27DB-BD31-4B8C-83A1-F6EECF244321}">
                <p14:modId xmlns:p14="http://schemas.microsoft.com/office/powerpoint/2010/main" val="604244039"/>
              </p:ext>
            </p:extLst>
          </p:nvPr>
        </p:nvGraphicFramePr>
        <p:xfrm>
          <a:off x="725489" y="2220927"/>
          <a:ext cx="10744199" cy="1277521"/>
        </p:xfrm>
        <a:graphic>
          <a:graphicData uri="http://schemas.openxmlformats.org/drawingml/2006/table">
            <a:tbl>
              <a:tblPr firstRow="1" bandRow="1">
                <a:tableStyleId>{5C22544A-7EE6-4342-B048-85BDC9FD1C3A}</a:tableStyleId>
              </a:tblPr>
              <a:tblGrid>
                <a:gridCol w="5567005">
                  <a:extLst>
                    <a:ext uri="{9D8B030D-6E8A-4147-A177-3AD203B41FA5}">
                      <a16:colId xmlns:a16="http://schemas.microsoft.com/office/drawing/2014/main" val="1644809577"/>
                    </a:ext>
                  </a:extLst>
                </a:gridCol>
                <a:gridCol w="2588597">
                  <a:extLst>
                    <a:ext uri="{9D8B030D-6E8A-4147-A177-3AD203B41FA5}">
                      <a16:colId xmlns:a16="http://schemas.microsoft.com/office/drawing/2014/main" val="2439819243"/>
                    </a:ext>
                  </a:extLst>
                </a:gridCol>
                <a:gridCol w="2588597">
                  <a:extLst>
                    <a:ext uri="{9D8B030D-6E8A-4147-A177-3AD203B41FA5}">
                      <a16:colId xmlns:a16="http://schemas.microsoft.com/office/drawing/2014/main" val="839498025"/>
                    </a:ext>
                  </a:extLst>
                </a:gridCol>
              </a:tblGrid>
              <a:tr h="1277521">
                <a:tc>
                  <a:txBody>
                    <a:bodyPr/>
                    <a:lstStyle/>
                    <a:p>
                      <a:r>
                        <a:rPr lang="en-US" sz="1600" dirty="0">
                          <a:solidFill>
                            <a:schemeClr val="accent1"/>
                          </a:solidFill>
                        </a:rPr>
                        <a:t>Syracuse University Orange</a:t>
                      </a:r>
                    </a:p>
                    <a:p>
                      <a:pPr>
                        <a:lnSpc>
                          <a:spcPct val="120000"/>
                        </a:lnSpc>
                      </a:pPr>
                      <a:r>
                        <a:rPr lang="en-US" sz="1100" dirty="0">
                          <a:solidFill>
                            <a:schemeClr val="accent1"/>
                          </a:solidFill>
                        </a:rPr>
                        <a:t>Screen</a:t>
                      </a:r>
                    </a:p>
                    <a:p>
                      <a:pPr>
                        <a:lnSpc>
                          <a:spcPct val="120000"/>
                        </a:lnSpc>
                      </a:pPr>
                      <a:r>
                        <a:rPr lang="en-US" sz="1100" b="0" dirty="0">
                          <a:solidFill>
                            <a:schemeClr val="accent1"/>
                          </a:solidFill>
                        </a:rPr>
                        <a:t>HEX #F76900</a:t>
                      </a:r>
                    </a:p>
                    <a:p>
                      <a:pPr>
                        <a:lnSpc>
                          <a:spcPct val="120000"/>
                        </a:lnSpc>
                      </a:pPr>
                      <a:r>
                        <a:rPr lang="en-US" sz="1100" b="0" dirty="0">
                          <a:solidFill>
                            <a:schemeClr val="accent1"/>
                          </a:solidFill>
                        </a:rPr>
                        <a:t>RGB 247/105/0</a:t>
                      </a:r>
                    </a:p>
                  </a:txBody>
                  <a:tcPr marL="180000" marR="180000" marT="180000" marB="180000">
                    <a:solidFill>
                      <a:schemeClr val="tx2"/>
                    </a:solidFill>
                  </a:tcPr>
                </a:tc>
                <a:tc>
                  <a:txBody>
                    <a:bodyPr/>
                    <a:lstStyle/>
                    <a:p>
                      <a:r>
                        <a:rPr lang="en-US" sz="1600" dirty="0">
                          <a:solidFill>
                            <a:schemeClr val="accent1"/>
                          </a:solidFill>
                        </a:rPr>
                        <a:t>White</a:t>
                      </a:r>
                    </a:p>
                    <a:p>
                      <a:pPr>
                        <a:lnSpc>
                          <a:spcPct val="120000"/>
                        </a:lnSpc>
                      </a:pPr>
                      <a:r>
                        <a:rPr lang="en-US" sz="1200" dirty="0">
                          <a:solidFill>
                            <a:schemeClr val="accent1"/>
                          </a:solidFill>
                        </a:rPr>
                        <a:t>Screen</a:t>
                      </a:r>
                    </a:p>
                    <a:p>
                      <a:pPr>
                        <a:lnSpc>
                          <a:spcPct val="120000"/>
                        </a:lnSpc>
                      </a:pPr>
                      <a:r>
                        <a:rPr lang="en-US" sz="1200" b="0" dirty="0">
                          <a:solidFill>
                            <a:schemeClr val="accent1"/>
                          </a:solidFill>
                        </a:rPr>
                        <a:t>HEX #FFFFFF</a:t>
                      </a:r>
                    </a:p>
                    <a:p>
                      <a:pPr>
                        <a:lnSpc>
                          <a:spcPct val="120000"/>
                        </a:lnSpc>
                      </a:pPr>
                      <a:r>
                        <a:rPr lang="en-US" sz="1200" b="0" dirty="0">
                          <a:solidFill>
                            <a:schemeClr val="accent1"/>
                          </a:solidFill>
                        </a:rPr>
                        <a:t>RGB 255/255/255</a:t>
                      </a:r>
                    </a:p>
                  </a:txBody>
                  <a:tcPr marL="180000" marR="180000" marT="180000" marB="180000">
                    <a:solidFill>
                      <a:schemeClr val="bg1"/>
                    </a:solidFill>
                  </a:tcPr>
                </a:tc>
                <a:tc>
                  <a:txBody>
                    <a:bodyPr/>
                    <a:lstStyle/>
                    <a:p>
                      <a:r>
                        <a:rPr lang="en-US" sz="1600" dirty="0"/>
                        <a:t>Primary Blue</a:t>
                      </a:r>
                    </a:p>
                    <a:p>
                      <a:pPr>
                        <a:lnSpc>
                          <a:spcPct val="120000"/>
                        </a:lnSpc>
                      </a:pPr>
                      <a:r>
                        <a:rPr lang="en-US" sz="1200" dirty="0"/>
                        <a:t>Screen</a:t>
                      </a:r>
                    </a:p>
                    <a:p>
                      <a:pPr>
                        <a:lnSpc>
                          <a:spcPct val="120000"/>
                        </a:lnSpc>
                      </a:pPr>
                      <a:r>
                        <a:rPr lang="en-US" sz="1200" b="0" dirty="0"/>
                        <a:t>HEX #000E54</a:t>
                      </a:r>
                    </a:p>
                    <a:p>
                      <a:pPr>
                        <a:lnSpc>
                          <a:spcPct val="120000"/>
                        </a:lnSpc>
                      </a:pPr>
                      <a:r>
                        <a:rPr lang="en-US" sz="1200" b="0" dirty="0"/>
                        <a:t>RGB 0/14/84</a:t>
                      </a:r>
                    </a:p>
                  </a:txBody>
                  <a:tcPr marL="180000" marR="180000" marT="180000" marB="180000"/>
                </a:tc>
                <a:extLst>
                  <a:ext uri="{0D108BD9-81ED-4DB2-BD59-A6C34878D82A}">
                    <a16:rowId xmlns:a16="http://schemas.microsoft.com/office/drawing/2014/main" val="2561855998"/>
                  </a:ext>
                </a:extLst>
              </a:tr>
            </a:tbl>
          </a:graphicData>
        </a:graphic>
      </p:graphicFrame>
      <p:sp>
        <p:nvSpPr>
          <p:cNvPr id="7" name="Subtitle2" descr="Subtitle: Secondary Colors">
            <a:extLst>
              <a:ext uri="{FF2B5EF4-FFF2-40B4-BE49-F238E27FC236}">
                <a16:creationId xmlns:a16="http://schemas.microsoft.com/office/drawing/2014/main" id="{2B7779E5-0800-423A-B1C5-EDA69EC6AC54}"/>
              </a:ext>
            </a:extLst>
          </p:cNvPr>
          <p:cNvSpPr txBox="1"/>
          <p:nvPr/>
        </p:nvSpPr>
        <p:spPr>
          <a:xfrm>
            <a:off x="725489" y="3676403"/>
            <a:ext cx="4806461" cy="369332"/>
          </a:xfrm>
          <a:prstGeom prst="rect">
            <a:avLst/>
          </a:prstGeom>
          <a:noFill/>
        </p:spPr>
        <p:txBody>
          <a:bodyPr wrap="square" lIns="0" tIns="0" rIns="0" bIns="0" rtlCol="0">
            <a:noAutofit/>
          </a:bodyPr>
          <a:lstStyle/>
          <a:p>
            <a:pPr algn="l"/>
            <a:r>
              <a:rPr lang="en-US" sz="1600" dirty="0">
                <a:solidFill>
                  <a:schemeClr val="accent1"/>
                </a:solidFill>
              </a:rPr>
              <a:t>Secondary Colors</a:t>
            </a:r>
          </a:p>
        </p:txBody>
      </p:sp>
      <p:graphicFrame>
        <p:nvGraphicFramePr>
          <p:cNvPr id="6" name="Table with Secondary Colors" descr="Secondary colors&#10;&#10;The table shows users the Syracuse University secondary color palette. This table shows variations of orange and blue. The data on the table shows the HEX and RGB values for inputting each color. ">
            <a:extLst>
              <a:ext uri="{FF2B5EF4-FFF2-40B4-BE49-F238E27FC236}">
                <a16:creationId xmlns:a16="http://schemas.microsoft.com/office/drawing/2014/main" id="{AD074472-6698-46D5-B0D4-1B50B98BE22A}"/>
              </a:ext>
            </a:extLst>
          </p:cNvPr>
          <p:cNvGraphicFramePr>
            <a:graphicFrameLocks noGrp="1"/>
          </p:cNvGraphicFramePr>
          <p:nvPr>
            <p:extLst>
              <p:ext uri="{D42A27DB-BD31-4B8C-83A1-F6EECF244321}">
                <p14:modId xmlns:p14="http://schemas.microsoft.com/office/powerpoint/2010/main" val="2165486913"/>
              </p:ext>
            </p:extLst>
          </p:nvPr>
        </p:nvGraphicFramePr>
        <p:xfrm>
          <a:off x="725488" y="4034929"/>
          <a:ext cx="10744200" cy="984777"/>
        </p:xfrm>
        <a:graphic>
          <a:graphicData uri="http://schemas.openxmlformats.org/drawingml/2006/table">
            <a:tbl>
              <a:tblPr firstRow="1" bandRow="1">
                <a:tableStyleId>{5C22544A-7EE6-4342-B048-85BDC9FD1C3A}</a:tableStyleId>
              </a:tblPr>
              <a:tblGrid>
                <a:gridCol w="2686050">
                  <a:extLst>
                    <a:ext uri="{9D8B030D-6E8A-4147-A177-3AD203B41FA5}">
                      <a16:colId xmlns:a16="http://schemas.microsoft.com/office/drawing/2014/main" val="1644809577"/>
                    </a:ext>
                  </a:extLst>
                </a:gridCol>
                <a:gridCol w="2686050">
                  <a:extLst>
                    <a:ext uri="{9D8B030D-6E8A-4147-A177-3AD203B41FA5}">
                      <a16:colId xmlns:a16="http://schemas.microsoft.com/office/drawing/2014/main" val="1221115566"/>
                    </a:ext>
                  </a:extLst>
                </a:gridCol>
                <a:gridCol w="2686050">
                  <a:extLst>
                    <a:ext uri="{9D8B030D-6E8A-4147-A177-3AD203B41FA5}">
                      <a16:colId xmlns:a16="http://schemas.microsoft.com/office/drawing/2014/main" val="2439819243"/>
                    </a:ext>
                  </a:extLst>
                </a:gridCol>
                <a:gridCol w="2686050">
                  <a:extLst>
                    <a:ext uri="{9D8B030D-6E8A-4147-A177-3AD203B41FA5}">
                      <a16:colId xmlns:a16="http://schemas.microsoft.com/office/drawing/2014/main" val="839498025"/>
                    </a:ext>
                  </a:extLst>
                </a:gridCol>
              </a:tblGrid>
              <a:tr h="876797">
                <a:tc>
                  <a:txBody>
                    <a:bodyPr/>
                    <a:lstStyle/>
                    <a:p>
                      <a:r>
                        <a:rPr lang="en-US" sz="1600" dirty="0">
                          <a:solidFill>
                            <a:schemeClr val="accent1"/>
                          </a:solidFill>
                        </a:rPr>
                        <a:t>Medium Orange</a:t>
                      </a:r>
                    </a:p>
                    <a:p>
                      <a:pPr>
                        <a:lnSpc>
                          <a:spcPct val="120000"/>
                        </a:lnSpc>
                      </a:pPr>
                      <a:r>
                        <a:rPr lang="en-US" sz="1100" b="1" dirty="0">
                          <a:solidFill>
                            <a:schemeClr val="accent1"/>
                          </a:solidFill>
                        </a:rPr>
                        <a:t>Screen</a:t>
                      </a:r>
                    </a:p>
                    <a:p>
                      <a:pPr>
                        <a:lnSpc>
                          <a:spcPct val="120000"/>
                        </a:lnSpc>
                      </a:pPr>
                      <a:r>
                        <a:rPr lang="en-US" sz="1100" b="0" dirty="0">
                          <a:solidFill>
                            <a:schemeClr val="accent1"/>
                          </a:solidFill>
                        </a:rPr>
                        <a:t>HEX #FF431B   RGB 255/67/27</a:t>
                      </a:r>
                    </a:p>
                  </a:txBody>
                  <a:tcPr marL="180000" marR="180000" marT="180000" marB="180000">
                    <a:solidFill>
                      <a:schemeClr val="accent2"/>
                    </a:solidFill>
                  </a:tcPr>
                </a:tc>
                <a:tc>
                  <a:txBody>
                    <a:bodyPr/>
                    <a:lstStyle/>
                    <a:p>
                      <a:r>
                        <a:rPr lang="en-US" sz="1600" dirty="0">
                          <a:solidFill>
                            <a:schemeClr val="accent1"/>
                          </a:solidFill>
                        </a:rPr>
                        <a:t>Light Orange</a:t>
                      </a:r>
                    </a:p>
                    <a:p>
                      <a:pPr>
                        <a:lnSpc>
                          <a:spcPct val="120000"/>
                        </a:lnSpc>
                      </a:pPr>
                      <a:r>
                        <a:rPr lang="en-US" sz="1100" b="1" dirty="0">
                          <a:solidFill>
                            <a:schemeClr val="accent1"/>
                          </a:solidFill>
                        </a:rPr>
                        <a:t>Screen</a:t>
                      </a:r>
                    </a:p>
                    <a:p>
                      <a:pPr>
                        <a:lnSpc>
                          <a:spcPct val="120000"/>
                        </a:lnSpc>
                      </a:pPr>
                      <a:r>
                        <a:rPr lang="en-US" sz="1100" b="0" dirty="0">
                          <a:solidFill>
                            <a:schemeClr val="accent1"/>
                          </a:solidFill>
                        </a:rPr>
                        <a:t>HEX #FF8E00  RGB 255/142/0</a:t>
                      </a:r>
                    </a:p>
                  </a:txBody>
                  <a:tcPr marL="180000" marR="180000" marT="180000" marB="180000">
                    <a:solidFill>
                      <a:schemeClr val="accent3"/>
                    </a:solidFill>
                  </a:tcPr>
                </a:tc>
                <a:tc>
                  <a:txBody>
                    <a:bodyPr/>
                    <a:lstStyle/>
                    <a:p>
                      <a:r>
                        <a:rPr lang="en-US" sz="1600" dirty="0"/>
                        <a:t>Medium Blue</a:t>
                      </a:r>
                    </a:p>
                    <a:p>
                      <a:pPr>
                        <a:lnSpc>
                          <a:spcPct val="120000"/>
                        </a:lnSpc>
                      </a:pPr>
                      <a:r>
                        <a:rPr lang="en-US" sz="1100" b="1" dirty="0"/>
                        <a:t>Screen</a:t>
                      </a:r>
                    </a:p>
                    <a:p>
                      <a:pPr>
                        <a:lnSpc>
                          <a:spcPct val="120000"/>
                        </a:lnSpc>
                      </a:pPr>
                      <a:r>
                        <a:rPr lang="en-US" sz="1100" b="0" dirty="0"/>
                        <a:t>HEX #203299  RGB 32/50/153</a:t>
                      </a:r>
                    </a:p>
                  </a:txBody>
                  <a:tcPr marL="180000" marR="180000" marT="180000" marB="180000">
                    <a:solidFill>
                      <a:schemeClr val="accent4"/>
                    </a:solidFill>
                  </a:tcPr>
                </a:tc>
                <a:tc>
                  <a:txBody>
                    <a:bodyPr/>
                    <a:lstStyle/>
                    <a:p>
                      <a:r>
                        <a:rPr lang="en-US" sz="1600" dirty="0"/>
                        <a:t>Light Blue</a:t>
                      </a:r>
                    </a:p>
                    <a:p>
                      <a:pPr>
                        <a:lnSpc>
                          <a:spcPct val="120000"/>
                        </a:lnSpc>
                      </a:pPr>
                      <a:r>
                        <a:rPr lang="en-US" sz="1100" b="1" dirty="0"/>
                        <a:t>Screen</a:t>
                      </a:r>
                    </a:p>
                    <a:p>
                      <a:pPr>
                        <a:lnSpc>
                          <a:spcPct val="120000"/>
                        </a:lnSpc>
                      </a:pPr>
                      <a:r>
                        <a:rPr lang="en-US" sz="1100" b="0" dirty="0"/>
                        <a:t>HEX #2B72D7  RGB 43/114/215</a:t>
                      </a:r>
                    </a:p>
                  </a:txBody>
                  <a:tcPr marL="180000" marR="180000" marT="180000" marB="180000">
                    <a:solidFill>
                      <a:schemeClr val="accent5"/>
                    </a:solidFill>
                  </a:tcPr>
                </a:tc>
                <a:extLst>
                  <a:ext uri="{0D108BD9-81ED-4DB2-BD59-A6C34878D82A}">
                    <a16:rowId xmlns:a16="http://schemas.microsoft.com/office/drawing/2014/main" val="2561855998"/>
                  </a:ext>
                </a:extLst>
              </a:tr>
            </a:tbl>
          </a:graphicData>
        </a:graphic>
      </p:graphicFrame>
      <p:graphicFrame>
        <p:nvGraphicFramePr>
          <p:cNvPr id="8" name="Table with Grays" descr="Secondary Colors: Grays&#10;&#10;The table shows users the Syracuse University secondary color palette. This table shows variations ranging from black to light gray. The data on the table shows the HEX and RGB values for inputting each color. ">
            <a:extLst>
              <a:ext uri="{FF2B5EF4-FFF2-40B4-BE49-F238E27FC236}">
                <a16:creationId xmlns:a16="http://schemas.microsoft.com/office/drawing/2014/main" id="{A2D2E627-A68C-4702-8995-BE88A78F51BD}"/>
              </a:ext>
            </a:extLst>
          </p:cNvPr>
          <p:cNvGraphicFramePr>
            <a:graphicFrameLocks noGrp="1"/>
          </p:cNvGraphicFramePr>
          <p:nvPr/>
        </p:nvGraphicFramePr>
        <p:xfrm>
          <a:off x="725487" y="4996713"/>
          <a:ext cx="10741026" cy="1015257"/>
        </p:xfrm>
        <a:graphic>
          <a:graphicData uri="http://schemas.openxmlformats.org/drawingml/2006/table">
            <a:tbl>
              <a:tblPr firstRow="1" bandRow="1">
                <a:tableStyleId>{5C22544A-7EE6-4342-B048-85BDC9FD1C3A}</a:tableStyleId>
              </a:tblPr>
              <a:tblGrid>
                <a:gridCol w="3580342">
                  <a:extLst>
                    <a:ext uri="{9D8B030D-6E8A-4147-A177-3AD203B41FA5}">
                      <a16:colId xmlns:a16="http://schemas.microsoft.com/office/drawing/2014/main" val="1644809577"/>
                    </a:ext>
                  </a:extLst>
                </a:gridCol>
                <a:gridCol w="3580342">
                  <a:extLst>
                    <a:ext uri="{9D8B030D-6E8A-4147-A177-3AD203B41FA5}">
                      <a16:colId xmlns:a16="http://schemas.microsoft.com/office/drawing/2014/main" val="2439819243"/>
                    </a:ext>
                  </a:extLst>
                </a:gridCol>
                <a:gridCol w="3580342">
                  <a:extLst>
                    <a:ext uri="{9D8B030D-6E8A-4147-A177-3AD203B41FA5}">
                      <a16:colId xmlns:a16="http://schemas.microsoft.com/office/drawing/2014/main" val="839498025"/>
                    </a:ext>
                  </a:extLst>
                </a:gridCol>
              </a:tblGrid>
              <a:tr h="876797">
                <a:tc>
                  <a:txBody>
                    <a:bodyPr/>
                    <a:lstStyle/>
                    <a:p>
                      <a:r>
                        <a:rPr lang="en-US" sz="1600" dirty="0"/>
                        <a:t>Black</a:t>
                      </a:r>
                      <a:r>
                        <a:rPr lang="en-US" dirty="0"/>
                        <a:t> </a:t>
                      </a:r>
                    </a:p>
                    <a:p>
                      <a:pPr>
                        <a:lnSpc>
                          <a:spcPct val="120000"/>
                        </a:lnSpc>
                      </a:pPr>
                      <a:r>
                        <a:rPr lang="en-US" sz="1100" b="1" dirty="0"/>
                        <a:t>Screen</a:t>
                      </a:r>
                    </a:p>
                    <a:p>
                      <a:pPr>
                        <a:lnSpc>
                          <a:spcPct val="120000"/>
                        </a:lnSpc>
                      </a:pPr>
                      <a:r>
                        <a:rPr lang="en-US" sz="1100" b="0" dirty="0"/>
                        <a:t>HEX #000000  RGB 0/0/0</a:t>
                      </a:r>
                    </a:p>
                  </a:txBody>
                  <a:tcPr marL="180000" marR="180000" marT="180000" marB="180000">
                    <a:solidFill>
                      <a:srgbClr val="000000"/>
                    </a:solidFill>
                  </a:tcPr>
                </a:tc>
                <a:tc>
                  <a:txBody>
                    <a:bodyPr/>
                    <a:lstStyle/>
                    <a:p>
                      <a:r>
                        <a:rPr lang="en-US" sz="1600" dirty="0"/>
                        <a:t>Medium Gray</a:t>
                      </a:r>
                    </a:p>
                    <a:p>
                      <a:pPr>
                        <a:lnSpc>
                          <a:spcPct val="120000"/>
                        </a:lnSpc>
                      </a:pPr>
                      <a:r>
                        <a:rPr lang="en-US" sz="1100" b="1" dirty="0"/>
                        <a:t>Screen</a:t>
                      </a:r>
                    </a:p>
                    <a:p>
                      <a:pPr>
                        <a:lnSpc>
                          <a:spcPct val="120000"/>
                        </a:lnSpc>
                      </a:pPr>
                      <a:r>
                        <a:rPr lang="en-US" sz="1100" b="0" dirty="0"/>
                        <a:t>HEX #707780  RGB 112/119/128</a:t>
                      </a:r>
                    </a:p>
                  </a:txBody>
                  <a:tcPr marL="180000" marR="180000" marT="180000" marB="180000">
                    <a:solidFill>
                      <a:srgbClr val="707780"/>
                    </a:solidFill>
                  </a:tcPr>
                </a:tc>
                <a:tc>
                  <a:txBody>
                    <a:bodyPr/>
                    <a:lstStyle/>
                    <a:p>
                      <a:r>
                        <a:rPr lang="en-US" sz="1600" dirty="0">
                          <a:solidFill>
                            <a:srgbClr val="000000"/>
                          </a:solidFill>
                        </a:rPr>
                        <a:t>Light Gray</a:t>
                      </a:r>
                    </a:p>
                    <a:p>
                      <a:pPr>
                        <a:lnSpc>
                          <a:spcPct val="120000"/>
                        </a:lnSpc>
                      </a:pPr>
                      <a:r>
                        <a:rPr lang="en-US" sz="1100" b="1" dirty="0">
                          <a:solidFill>
                            <a:srgbClr val="000000"/>
                          </a:solidFill>
                        </a:rPr>
                        <a:t>Screen</a:t>
                      </a:r>
                    </a:p>
                    <a:p>
                      <a:pPr>
                        <a:lnSpc>
                          <a:spcPct val="120000"/>
                        </a:lnSpc>
                      </a:pPr>
                      <a:r>
                        <a:rPr lang="en-US" sz="1100" b="0" dirty="0">
                          <a:solidFill>
                            <a:srgbClr val="000000"/>
                          </a:solidFill>
                        </a:rPr>
                        <a:t>HEX #ADB3B8  RGB 173/179/184</a:t>
                      </a:r>
                    </a:p>
                  </a:txBody>
                  <a:tcPr marL="180000" marR="180000" marT="180000" marB="180000">
                    <a:solidFill>
                      <a:srgbClr val="ADB3B8"/>
                    </a:solidFill>
                  </a:tcPr>
                </a:tc>
                <a:extLst>
                  <a:ext uri="{0D108BD9-81ED-4DB2-BD59-A6C34878D82A}">
                    <a16:rowId xmlns:a16="http://schemas.microsoft.com/office/drawing/2014/main" val="2561855998"/>
                  </a:ext>
                </a:extLst>
              </a:tr>
            </a:tbl>
          </a:graphicData>
        </a:graphic>
      </p:graphicFrame>
    </p:spTree>
    <p:extLst>
      <p:ext uri="{BB962C8B-B14F-4D97-AF65-F5344CB8AC3E}">
        <p14:creationId xmlns:p14="http://schemas.microsoft.com/office/powerpoint/2010/main" val="9225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Color Accessibility ">
            <a:extLst>
              <a:ext uri="{FF2B5EF4-FFF2-40B4-BE49-F238E27FC236}">
                <a16:creationId xmlns:a16="http://schemas.microsoft.com/office/drawing/2014/main" id="{1EB2970D-D38E-4D0A-A54B-33CB527DDD13}"/>
              </a:ext>
            </a:extLst>
          </p:cNvPr>
          <p:cNvSpPr>
            <a:spLocks noGrp="1"/>
          </p:cNvSpPr>
          <p:nvPr>
            <p:ph type="title"/>
          </p:nvPr>
        </p:nvSpPr>
        <p:spPr>
          <a:xfrm>
            <a:off x="725489" y="651062"/>
            <a:ext cx="5010150" cy="876798"/>
          </a:xfrm>
        </p:spPr>
        <p:txBody>
          <a:bodyPr/>
          <a:lstStyle/>
          <a:p>
            <a:r>
              <a:rPr lang="en-US" dirty="0"/>
              <a:t>Color Accessibility</a:t>
            </a:r>
          </a:p>
        </p:txBody>
      </p:sp>
      <p:sp>
        <p:nvSpPr>
          <p:cNvPr id="3" name="Text placeholder" descr="Comment for reference">
            <a:extLst>
              <a:ext uri="{FF2B5EF4-FFF2-40B4-BE49-F238E27FC236}">
                <a16:creationId xmlns:a16="http://schemas.microsoft.com/office/drawing/2014/main" id="{A103A1BB-331A-4CAD-851D-57DD39EF05CC}"/>
              </a:ext>
            </a:extLst>
          </p:cNvPr>
          <p:cNvSpPr>
            <a:spLocks noGrp="1"/>
          </p:cNvSpPr>
          <p:nvPr>
            <p:ph type="body" sz="quarter" idx="10"/>
          </p:nvPr>
        </p:nvSpPr>
        <p:spPr/>
        <p:txBody>
          <a:bodyPr/>
          <a:lstStyle/>
          <a:p>
            <a:r>
              <a:rPr lang="en-GB" dirty="0"/>
              <a:t>*For informational purposes only. Delete slides 1-5 after reading. </a:t>
            </a:r>
          </a:p>
        </p:txBody>
      </p:sp>
      <p:sp>
        <p:nvSpPr>
          <p:cNvPr id="5" name="Subtitle1" descr="Subtitle: Primary Colors - Large web text sizing">
            <a:extLst>
              <a:ext uri="{FF2B5EF4-FFF2-40B4-BE49-F238E27FC236}">
                <a16:creationId xmlns:a16="http://schemas.microsoft.com/office/drawing/2014/main" id="{484E6659-3DBB-4158-9A05-08B5A16822EE}"/>
              </a:ext>
            </a:extLst>
          </p:cNvPr>
          <p:cNvSpPr txBox="1"/>
          <p:nvPr/>
        </p:nvSpPr>
        <p:spPr>
          <a:xfrm>
            <a:off x="725488" y="1887114"/>
            <a:ext cx="10744200" cy="658378"/>
          </a:xfrm>
          <a:prstGeom prst="rect">
            <a:avLst/>
          </a:prstGeom>
          <a:noFill/>
        </p:spPr>
        <p:txBody>
          <a:bodyPr wrap="square" lIns="0" tIns="0" rIns="0" bIns="0" rtlCol="0">
            <a:noAutofit/>
          </a:bodyPr>
          <a:lstStyle/>
          <a:p>
            <a:pPr algn="l"/>
            <a:r>
              <a:rPr lang="en-US" sz="1600" b="1" dirty="0">
                <a:solidFill>
                  <a:schemeClr val="accent1"/>
                </a:solidFill>
              </a:rPr>
              <a:t>Primary Colors – Large web text sizing</a:t>
            </a:r>
          </a:p>
          <a:p>
            <a:pPr algn="l"/>
            <a:r>
              <a:rPr lang="en-US" sz="1600" dirty="0">
                <a:solidFill>
                  <a:schemeClr val="accent1"/>
                </a:solidFill>
              </a:rPr>
              <a:t>(WCAG 2.0 AA defines large web text as 18.66px or larger and bold weight, or 24px or larger. </a:t>
            </a:r>
          </a:p>
        </p:txBody>
      </p:sp>
      <p:sp>
        <p:nvSpPr>
          <p:cNvPr id="11" name="Rectangle1" descr="Example 1&#10;&#10;Text in this box is presented at 54 point size, bold, and in Syracuse University Orange on a white background. ">
            <a:extLst>
              <a:ext uri="{FF2B5EF4-FFF2-40B4-BE49-F238E27FC236}">
                <a16:creationId xmlns:a16="http://schemas.microsoft.com/office/drawing/2014/main" id="{903E04BA-A3F8-481D-9F23-53AF5B13F8CA}"/>
              </a:ext>
            </a:extLst>
          </p:cNvPr>
          <p:cNvSpPr/>
          <p:nvPr/>
        </p:nvSpPr>
        <p:spPr>
          <a:xfrm>
            <a:off x="731838" y="2866769"/>
            <a:ext cx="5010150" cy="215007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2"/>
                </a:solidFill>
              </a:rPr>
              <a:t>Go ahead. </a:t>
            </a:r>
          </a:p>
        </p:txBody>
      </p:sp>
      <p:sp>
        <p:nvSpPr>
          <p:cNvPr id="9" name="Text placeholder1" descr="Text: #F76900&#10;Background: #FFFFFF&#10;">
            <a:extLst>
              <a:ext uri="{FF2B5EF4-FFF2-40B4-BE49-F238E27FC236}">
                <a16:creationId xmlns:a16="http://schemas.microsoft.com/office/drawing/2014/main" id="{B14FE69A-1A5F-40D9-8B16-3E6A197776D4}"/>
              </a:ext>
            </a:extLst>
          </p:cNvPr>
          <p:cNvSpPr txBox="1"/>
          <p:nvPr/>
        </p:nvSpPr>
        <p:spPr>
          <a:xfrm>
            <a:off x="725488" y="5326497"/>
            <a:ext cx="5010150" cy="658378"/>
          </a:xfrm>
          <a:prstGeom prst="rect">
            <a:avLst/>
          </a:prstGeom>
          <a:noFill/>
        </p:spPr>
        <p:txBody>
          <a:bodyPr wrap="square" lIns="0" tIns="0" rIns="0" bIns="0" rtlCol="0">
            <a:noAutofit/>
          </a:bodyPr>
          <a:lstStyle/>
          <a:p>
            <a:pPr>
              <a:lnSpc>
                <a:spcPct val="120000"/>
              </a:lnSpc>
            </a:pPr>
            <a:r>
              <a:rPr lang="en-US" sz="1600" dirty="0">
                <a:solidFill>
                  <a:schemeClr val="accent1"/>
                </a:solidFill>
              </a:rPr>
              <a:t>Text: #F76900</a:t>
            </a:r>
          </a:p>
          <a:p>
            <a:pPr>
              <a:lnSpc>
                <a:spcPct val="120000"/>
              </a:lnSpc>
            </a:pPr>
            <a:r>
              <a:rPr lang="en-US" sz="1600" dirty="0">
                <a:solidFill>
                  <a:schemeClr val="accent1"/>
                </a:solidFill>
              </a:rPr>
              <a:t>Background: #FFFFFF</a:t>
            </a:r>
          </a:p>
        </p:txBody>
      </p:sp>
      <p:sp>
        <p:nvSpPr>
          <p:cNvPr id="12" name="Rectangle2" descr="Example 2&#10;&#10;Text in this box is presented at 54 point size, bold, and in white on a Syracuse University Orange background. ">
            <a:extLst>
              <a:ext uri="{FF2B5EF4-FFF2-40B4-BE49-F238E27FC236}">
                <a16:creationId xmlns:a16="http://schemas.microsoft.com/office/drawing/2014/main" id="{58BCEE2E-DC0F-4C83-BA17-6FAE0A90355C}"/>
              </a:ext>
            </a:extLst>
          </p:cNvPr>
          <p:cNvSpPr/>
          <p:nvPr/>
        </p:nvSpPr>
        <p:spPr>
          <a:xfrm>
            <a:off x="6450013" y="2866769"/>
            <a:ext cx="5010150" cy="2150075"/>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rPr>
              <a:t>Go ahead. </a:t>
            </a:r>
          </a:p>
        </p:txBody>
      </p:sp>
      <p:sp>
        <p:nvSpPr>
          <p:cNvPr id="10" name="Text placeholder2" descr="Text: #FFFFFF&#10;Background: #F76900&#10;">
            <a:extLst>
              <a:ext uri="{FF2B5EF4-FFF2-40B4-BE49-F238E27FC236}">
                <a16:creationId xmlns:a16="http://schemas.microsoft.com/office/drawing/2014/main" id="{036973A1-A9DD-4808-A1F9-AB4BBAD9641B}"/>
              </a:ext>
            </a:extLst>
          </p:cNvPr>
          <p:cNvSpPr txBox="1"/>
          <p:nvPr/>
        </p:nvSpPr>
        <p:spPr>
          <a:xfrm>
            <a:off x="6459538" y="5326497"/>
            <a:ext cx="5010150" cy="658378"/>
          </a:xfrm>
          <a:prstGeom prst="rect">
            <a:avLst/>
          </a:prstGeom>
          <a:noFill/>
        </p:spPr>
        <p:txBody>
          <a:bodyPr wrap="square" lIns="0" tIns="0" rIns="0" bIns="0" rtlCol="0">
            <a:noAutofit/>
          </a:bodyPr>
          <a:lstStyle/>
          <a:p>
            <a:pPr>
              <a:lnSpc>
                <a:spcPct val="120000"/>
              </a:lnSpc>
            </a:pPr>
            <a:r>
              <a:rPr lang="en-US" sz="1600" dirty="0">
                <a:solidFill>
                  <a:schemeClr val="accent1"/>
                </a:solidFill>
              </a:rPr>
              <a:t>Text: #FFFFFF</a:t>
            </a:r>
          </a:p>
          <a:p>
            <a:pPr>
              <a:lnSpc>
                <a:spcPct val="120000"/>
              </a:lnSpc>
            </a:pPr>
            <a:r>
              <a:rPr lang="en-US" sz="1600" dirty="0">
                <a:solidFill>
                  <a:schemeClr val="accent1"/>
                </a:solidFill>
              </a:rPr>
              <a:t>Background: #F76900</a:t>
            </a:r>
          </a:p>
        </p:txBody>
      </p:sp>
    </p:spTree>
    <p:extLst>
      <p:ext uri="{BB962C8B-B14F-4D97-AF65-F5344CB8AC3E}">
        <p14:creationId xmlns:p14="http://schemas.microsoft.com/office/powerpoint/2010/main" val="3758223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Color Accessibility">
            <a:extLst>
              <a:ext uri="{FF2B5EF4-FFF2-40B4-BE49-F238E27FC236}">
                <a16:creationId xmlns:a16="http://schemas.microsoft.com/office/drawing/2014/main" id="{1EB2970D-D38E-4D0A-A54B-33CB527DDD13}"/>
              </a:ext>
            </a:extLst>
          </p:cNvPr>
          <p:cNvSpPr>
            <a:spLocks noGrp="1"/>
          </p:cNvSpPr>
          <p:nvPr>
            <p:ph type="title"/>
          </p:nvPr>
        </p:nvSpPr>
        <p:spPr>
          <a:xfrm>
            <a:off x="725489" y="651062"/>
            <a:ext cx="5010150" cy="876798"/>
          </a:xfrm>
        </p:spPr>
        <p:txBody>
          <a:bodyPr>
            <a:normAutofit fontScale="90000"/>
          </a:bodyPr>
          <a:lstStyle/>
          <a:p>
            <a:r>
              <a:rPr lang="en-US" dirty="0"/>
              <a:t>Color Accessibility (Continued)</a:t>
            </a:r>
          </a:p>
        </p:txBody>
      </p:sp>
      <p:sp>
        <p:nvSpPr>
          <p:cNvPr id="3" name="Text placeholder11" descr="Comment for reference">
            <a:extLst>
              <a:ext uri="{FF2B5EF4-FFF2-40B4-BE49-F238E27FC236}">
                <a16:creationId xmlns:a16="http://schemas.microsoft.com/office/drawing/2014/main" id="{A103A1BB-331A-4CAD-851D-57DD39EF05CC}"/>
              </a:ext>
            </a:extLst>
          </p:cNvPr>
          <p:cNvSpPr>
            <a:spLocks noGrp="1"/>
          </p:cNvSpPr>
          <p:nvPr>
            <p:ph type="body" sz="quarter" idx="10"/>
          </p:nvPr>
        </p:nvSpPr>
        <p:spPr/>
        <p:txBody>
          <a:bodyPr/>
          <a:lstStyle/>
          <a:p>
            <a:r>
              <a:rPr lang="en-GB" dirty="0"/>
              <a:t>*For informational purposes only. Delete slides 1-5 after reading. </a:t>
            </a:r>
          </a:p>
        </p:txBody>
      </p:sp>
      <p:sp>
        <p:nvSpPr>
          <p:cNvPr id="5" name="Subtitle1" descr="Subtitle: Primary Colors – Normal web text sizing&#10;">
            <a:extLst>
              <a:ext uri="{FF2B5EF4-FFF2-40B4-BE49-F238E27FC236}">
                <a16:creationId xmlns:a16="http://schemas.microsoft.com/office/drawing/2014/main" id="{484E6659-3DBB-4158-9A05-08B5A16822EE}"/>
              </a:ext>
            </a:extLst>
          </p:cNvPr>
          <p:cNvSpPr txBox="1"/>
          <p:nvPr/>
        </p:nvSpPr>
        <p:spPr>
          <a:xfrm>
            <a:off x="725489" y="1899488"/>
            <a:ext cx="3399213" cy="658378"/>
          </a:xfrm>
          <a:prstGeom prst="rect">
            <a:avLst/>
          </a:prstGeom>
          <a:noFill/>
        </p:spPr>
        <p:txBody>
          <a:bodyPr wrap="square" lIns="0" tIns="0" rIns="0" bIns="0" rtlCol="0">
            <a:noAutofit/>
          </a:bodyPr>
          <a:lstStyle/>
          <a:p>
            <a:pPr algn="l"/>
            <a:r>
              <a:rPr lang="en-US" sz="1100" b="1" dirty="0">
                <a:solidFill>
                  <a:schemeClr val="accent1"/>
                </a:solidFill>
              </a:rPr>
              <a:t>Primary Colors – Normal web text sizing</a:t>
            </a:r>
          </a:p>
          <a:p>
            <a:pPr algn="l"/>
            <a:r>
              <a:rPr lang="en-US" sz="1100" dirty="0">
                <a:solidFill>
                  <a:schemeClr val="accent1"/>
                </a:solidFill>
              </a:rPr>
              <a:t>(WCAG 2.0 AA defines normal web text as 18.66px or smaller). </a:t>
            </a:r>
          </a:p>
        </p:txBody>
      </p:sp>
      <p:sp>
        <p:nvSpPr>
          <p:cNvPr id="13" name="Subtitle2" descr="Subtitle: Secondary Colors – Normal web text sizing&#10;">
            <a:extLst>
              <a:ext uri="{FF2B5EF4-FFF2-40B4-BE49-F238E27FC236}">
                <a16:creationId xmlns:a16="http://schemas.microsoft.com/office/drawing/2014/main" id="{299724E5-5D59-447E-AD95-2836466736C8}"/>
              </a:ext>
            </a:extLst>
          </p:cNvPr>
          <p:cNvSpPr txBox="1"/>
          <p:nvPr/>
        </p:nvSpPr>
        <p:spPr>
          <a:xfrm>
            <a:off x="4382313" y="1899488"/>
            <a:ext cx="5545328" cy="658378"/>
          </a:xfrm>
          <a:prstGeom prst="rect">
            <a:avLst/>
          </a:prstGeom>
          <a:noFill/>
        </p:spPr>
        <p:txBody>
          <a:bodyPr wrap="square" lIns="0" tIns="0" rIns="0" bIns="0" rtlCol="0">
            <a:noAutofit/>
          </a:bodyPr>
          <a:lstStyle/>
          <a:p>
            <a:pPr algn="l"/>
            <a:r>
              <a:rPr lang="en-US" sz="1100" b="1" dirty="0">
                <a:solidFill>
                  <a:schemeClr val="accent1"/>
                </a:solidFill>
              </a:rPr>
              <a:t>Secondary Colors – Normal web text sizing</a:t>
            </a:r>
          </a:p>
          <a:p>
            <a:pPr algn="l"/>
            <a:r>
              <a:rPr lang="en-US" sz="1100" dirty="0">
                <a:solidFill>
                  <a:schemeClr val="accent1"/>
                </a:solidFill>
              </a:rPr>
              <a:t>(WCAG 2.0 AA defines normal web text as 18.66px or smaller). </a:t>
            </a:r>
          </a:p>
        </p:txBody>
      </p:sp>
      <p:sp>
        <p:nvSpPr>
          <p:cNvPr id="14" name="Rectangle1" descr="Example 1&#10;Text in this box is presented at 18 point size and in primary blue on a white background.&#10;">
            <a:extLst>
              <a:ext uri="{FF2B5EF4-FFF2-40B4-BE49-F238E27FC236}">
                <a16:creationId xmlns:a16="http://schemas.microsoft.com/office/drawing/2014/main" id="{3ACDD6BF-CF37-4955-8A6E-4B7544F1A992}"/>
              </a:ext>
            </a:extLst>
          </p:cNvPr>
          <p:cNvSpPr/>
          <p:nvPr/>
        </p:nvSpPr>
        <p:spPr>
          <a:xfrm>
            <a:off x="731839" y="2850144"/>
            <a:ext cx="1564063" cy="658379"/>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Go ahead. </a:t>
            </a:r>
          </a:p>
        </p:txBody>
      </p:sp>
      <p:sp>
        <p:nvSpPr>
          <p:cNvPr id="24" name="Text placeholder1" descr="Text: #000E54&#10;Background: #F76900&#10;">
            <a:extLst>
              <a:ext uri="{FF2B5EF4-FFF2-40B4-BE49-F238E27FC236}">
                <a16:creationId xmlns:a16="http://schemas.microsoft.com/office/drawing/2014/main" id="{AAC6C08A-8717-44D8-94AD-04CC3BC60103}"/>
              </a:ext>
            </a:extLst>
          </p:cNvPr>
          <p:cNvSpPr txBox="1"/>
          <p:nvPr/>
        </p:nvSpPr>
        <p:spPr>
          <a:xfrm>
            <a:off x="2441721" y="2850144"/>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#000E54</a:t>
            </a:r>
          </a:p>
          <a:p>
            <a:pPr algn="l">
              <a:lnSpc>
                <a:spcPct val="120000"/>
              </a:lnSpc>
            </a:pPr>
            <a:r>
              <a:rPr lang="en-US" sz="1100" dirty="0">
                <a:solidFill>
                  <a:schemeClr val="accent1"/>
                </a:solidFill>
              </a:rPr>
              <a:t>Background: #FFFFFF</a:t>
            </a:r>
          </a:p>
        </p:txBody>
      </p:sp>
      <p:sp>
        <p:nvSpPr>
          <p:cNvPr id="15" name="Rectangle2" descr="Example 2&#10;Text in this box is presented at 18 point size and in primary blue on a Syracuse University orange background.&#10;">
            <a:extLst>
              <a:ext uri="{FF2B5EF4-FFF2-40B4-BE49-F238E27FC236}">
                <a16:creationId xmlns:a16="http://schemas.microsoft.com/office/drawing/2014/main" id="{74E4D75E-860A-4E74-8518-26C9DE60166E}"/>
              </a:ext>
            </a:extLst>
          </p:cNvPr>
          <p:cNvSpPr/>
          <p:nvPr/>
        </p:nvSpPr>
        <p:spPr>
          <a:xfrm>
            <a:off x="731839" y="3676992"/>
            <a:ext cx="1564063" cy="658379"/>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Go ahead. </a:t>
            </a:r>
          </a:p>
        </p:txBody>
      </p:sp>
      <p:sp>
        <p:nvSpPr>
          <p:cNvPr id="29" name="Text placeholder2" descr="Text: #000E54&#10;Background: #F76900&#10;">
            <a:extLst>
              <a:ext uri="{FF2B5EF4-FFF2-40B4-BE49-F238E27FC236}">
                <a16:creationId xmlns:a16="http://schemas.microsoft.com/office/drawing/2014/main" id="{053C6F80-2871-4EE4-8991-A7E99C4F6B86}"/>
              </a:ext>
            </a:extLst>
          </p:cNvPr>
          <p:cNvSpPr txBox="1"/>
          <p:nvPr/>
        </p:nvSpPr>
        <p:spPr>
          <a:xfrm>
            <a:off x="2441721" y="3676992"/>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#000E54</a:t>
            </a:r>
          </a:p>
          <a:p>
            <a:pPr algn="l">
              <a:lnSpc>
                <a:spcPct val="120000"/>
              </a:lnSpc>
            </a:pPr>
            <a:r>
              <a:rPr lang="en-US" sz="1100" dirty="0">
                <a:solidFill>
                  <a:schemeClr val="accent1"/>
                </a:solidFill>
              </a:rPr>
              <a:t>Background: #F76900</a:t>
            </a:r>
          </a:p>
        </p:txBody>
      </p:sp>
      <p:sp>
        <p:nvSpPr>
          <p:cNvPr id="16" name="Rectangle3" descr="Example 3&#10;Text in this box is presented at 18 point size and in white on a primary blue background.&#10;">
            <a:extLst>
              <a:ext uri="{FF2B5EF4-FFF2-40B4-BE49-F238E27FC236}">
                <a16:creationId xmlns:a16="http://schemas.microsoft.com/office/drawing/2014/main" id="{1127157C-59EA-4668-A091-258A31EB55E4}"/>
              </a:ext>
            </a:extLst>
          </p:cNvPr>
          <p:cNvSpPr/>
          <p:nvPr/>
        </p:nvSpPr>
        <p:spPr>
          <a:xfrm>
            <a:off x="731839" y="4503840"/>
            <a:ext cx="1564063" cy="65837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Go ahead.</a:t>
            </a:r>
            <a:r>
              <a:rPr lang="en-US" dirty="0">
                <a:solidFill>
                  <a:schemeClr val="tx1"/>
                </a:solidFill>
              </a:rPr>
              <a:t> </a:t>
            </a:r>
          </a:p>
        </p:txBody>
      </p:sp>
      <p:sp>
        <p:nvSpPr>
          <p:cNvPr id="32" name="Text placeholder3" descr="Text: #FFFFFF&#10;Background: #000E54&#10;">
            <a:extLst>
              <a:ext uri="{FF2B5EF4-FFF2-40B4-BE49-F238E27FC236}">
                <a16:creationId xmlns:a16="http://schemas.microsoft.com/office/drawing/2014/main" id="{B2C8C51F-809C-4468-9E66-7C26F51AF7DB}"/>
              </a:ext>
            </a:extLst>
          </p:cNvPr>
          <p:cNvSpPr txBox="1"/>
          <p:nvPr/>
        </p:nvSpPr>
        <p:spPr>
          <a:xfrm>
            <a:off x="2441721" y="4503840"/>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#FFFFFF</a:t>
            </a:r>
          </a:p>
          <a:p>
            <a:pPr algn="l">
              <a:lnSpc>
                <a:spcPct val="120000"/>
              </a:lnSpc>
            </a:pPr>
            <a:r>
              <a:rPr lang="en-US" sz="1100" dirty="0">
                <a:solidFill>
                  <a:schemeClr val="accent1"/>
                </a:solidFill>
              </a:rPr>
              <a:t>Background: #000E54</a:t>
            </a:r>
          </a:p>
        </p:txBody>
      </p:sp>
      <p:sp>
        <p:nvSpPr>
          <p:cNvPr id="17" name="Rectangle4" descr="Example 4&#10;Text in this box is presented at 18 point size and in Syracuse University orange on a primary blue background.&#10;">
            <a:extLst>
              <a:ext uri="{FF2B5EF4-FFF2-40B4-BE49-F238E27FC236}">
                <a16:creationId xmlns:a16="http://schemas.microsoft.com/office/drawing/2014/main" id="{59DC49FE-7930-484C-B8C2-10EBD8136107}"/>
              </a:ext>
            </a:extLst>
          </p:cNvPr>
          <p:cNvSpPr/>
          <p:nvPr/>
        </p:nvSpPr>
        <p:spPr>
          <a:xfrm>
            <a:off x="731839" y="5330689"/>
            <a:ext cx="1564063" cy="65837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Go ahead.</a:t>
            </a:r>
            <a:r>
              <a:rPr lang="en-US" dirty="0">
                <a:solidFill>
                  <a:schemeClr val="bg2"/>
                </a:solidFill>
              </a:rPr>
              <a:t> </a:t>
            </a:r>
          </a:p>
        </p:txBody>
      </p:sp>
      <p:sp>
        <p:nvSpPr>
          <p:cNvPr id="35" name="Text placeholder4" descr="Text: #F76900&#10;Background: #000E54&#10;">
            <a:extLst>
              <a:ext uri="{FF2B5EF4-FFF2-40B4-BE49-F238E27FC236}">
                <a16:creationId xmlns:a16="http://schemas.microsoft.com/office/drawing/2014/main" id="{D11F5AB7-F6F4-4409-BBA3-389806C4559B}"/>
              </a:ext>
            </a:extLst>
          </p:cNvPr>
          <p:cNvSpPr txBox="1"/>
          <p:nvPr/>
        </p:nvSpPr>
        <p:spPr>
          <a:xfrm>
            <a:off x="2441721" y="5330689"/>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#F76900</a:t>
            </a:r>
          </a:p>
          <a:p>
            <a:pPr algn="l">
              <a:lnSpc>
                <a:spcPct val="120000"/>
              </a:lnSpc>
            </a:pPr>
            <a:r>
              <a:rPr lang="en-US" sz="1100" dirty="0">
                <a:solidFill>
                  <a:schemeClr val="accent1"/>
                </a:solidFill>
              </a:rPr>
              <a:t>Background: #000E54</a:t>
            </a:r>
          </a:p>
        </p:txBody>
      </p:sp>
      <p:sp>
        <p:nvSpPr>
          <p:cNvPr id="18" name="Rectangle5" descr="Example 1&#10;Text in this box is presented at 18 point size and in primary blue on a light orange background.&#10;">
            <a:extLst>
              <a:ext uri="{FF2B5EF4-FFF2-40B4-BE49-F238E27FC236}">
                <a16:creationId xmlns:a16="http://schemas.microsoft.com/office/drawing/2014/main" id="{3300193E-BEBF-42BD-A9BE-68226D7672BE}"/>
              </a:ext>
            </a:extLst>
          </p:cNvPr>
          <p:cNvSpPr/>
          <p:nvPr/>
        </p:nvSpPr>
        <p:spPr>
          <a:xfrm>
            <a:off x="4382313" y="2850144"/>
            <a:ext cx="1564063" cy="65837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Go ahead. </a:t>
            </a:r>
          </a:p>
        </p:txBody>
      </p:sp>
      <p:sp>
        <p:nvSpPr>
          <p:cNvPr id="27" name="Text placeholder5" descr="Text: #000E54&#10;Background: #FF8E00&#10;">
            <a:extLst>
              <a:ext uri="{FF2B5EF4-FFF2-40B4-BE49-F238E27FC236}">
                <a16:creationId xmlns:a16="http://schemas.microsoft.com/office/drawing/2014/main" id="{27D9C052-2068-4E48-AF9A-C59685FED4C1}"/>
              </a:ext>
            </a:extLst>
          </p:cNvPr>
          <p:cNvSpPr txBox="1"/>
          <p:nvPr/>
        </p:nvSpPr>
        <p:spPr>
          <a:xfrm>
            <a:off x="6081920" y="2850144"/>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#000E54</a:t>
            </a:r>
          </a:p>
          <a:p>
            <a:pPr algn="l">
              <a:lnSpc>
                <a:spcPct val="120000"/>
              </a:lnSpc>
            </a:pPr>
            <a:r>
              <a:rPr lang="en-US" sz="1100" dirty="0">
                <a:solidFill>
                  <a:schemeClr val="accent1"/>
                </a:solidFill>
              </a:rPr>
              <a:t>Background: #FF8E00</a:t>
            </a:r>
          </a:p>
        </p:txBody>
      </p:sp>
      <p:sp>
        <p:nvSpPr>
          <p:cNvPr id="19" name="Rectangle6" descr="Example 2&#10;Text in this box is presented at 18 point size and in light orange on a primary blue background.&#10;">
            <a:extLst>
              <a:ext uri="{FF2B5EF4-FFF2-40B4-BE49-F238E27FC236}">
                <a16:creationId xmlns:a16="http://schemas.microsoft.com/office/drawing/2014/main" id="{FA3A0067-A6FC-477E-9F74-E98AB37A8826}"/>
              </a:ext>
            </a:extLst>
          </p:cNvPr>
          <p:cNvSpPr/>
          <p:nvPr/>
        </p:nvSpPr>
        <p:spPr>
          <a:xfrm>
            <a:off x="4382313" y="3676992"/>
            <a:ext cx="1564063" cy="65837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Go ahead. </a:t>
            </a:r>
          </a:p>
        </p:txBody>
      </p:sp>
      <p:sp>
        <p:nvSpPr>
          <p:cNvPr id="30" name="Text placeholder6" descr="Text: #FF8E00&#10;Background: #000E54&#10;">
            <a:extLst>
              <a:ext uri="{FF2B5EF4-FFF2-40B4-BE49-F238E27FC236}">
                <a16:creationId xmlns:a16="http://schemas.microsoft.com/office/drawing/2014/main" id="{9D5E2F07-BAFB-4EA3-B63B-5E9B3F05152E}"/>
              </a:ext>
            </a:extLst>
          </p:cNvPr>
          <p:cNvSpPr txBox="1"/>
          <p:nvPr/>
        </p:nvSpPr>
        <p:spPr>
          <a:xfrm>
            <a:off x="6081920" y="3676992"/>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#FF8E00</a:t>
            </a:r>
          </a:p>
          <a:p>
            <a:pPr algn="l">
              <a:lnSpc>
                <a:spcPct val="120000"/>
              </a:lnSpc>
            </a:pPr>
            <a:r>
              <a:rPr lang="en-US" sz="1100" dirty="0">
                <a:solidFill>
                  <a:schemeClr val="accent1"/>
                </a:solidFill>
              </a:rPr>
              <a:t>Background: #000E54</a:t>
            </a:r>
          </a:p>
        </p:txBody>
      </p:sp>
      <p:sp>
        <p:nvSpPr>
          <p:cNvPr id="20" name="Rectangle7" descr="Example 3&#10;Text in this box is presented at 18 point size and in medium orange on a primary blue background.&#10;">
            <a:extLst>
              <a:ext uri="{FF2B5EF4-FFF2-40B4-BE49-F238E27FC236}">
                <a16:creationId xmlns:a16="http://schemas.microsoft.com/office/drawing/2014/main" id="{B4589A7C-F29E-4BFA-870F-38EE7B20CE57}"/>
              </a:ext>
            </a:extLst>
          </p:cNvPr>
          <p:cNvSpPr/>
          <p:nvPr/>
        </p:nvSpPr>
        <p:spPr>
          <a:xfrm>
            <a:off x="4382313" y="4503840"/>
            <a:ext cx="1564063" cy="65837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Go ahead. </a:t>
            </a:r>
          </a:p>
        </p:txBody>
      </p:sp>
      <p:sp>
        <p:nvSpPr>
          <p:cNvPr id="33" name="Text placeholder7" descr="Text: #FF431B&#10;Background: #000E54&#10;">
            <a:extLst>
              <a:ext uri="{FF2B5EF4-FFF2-40B4-BE49-F238E27FC236}">
                <a16:creationId xmlns:a16="http://schemas.microsoft.com/office/drawing/2014/main" id="{79B37ED3-3BD3-41E4-B7BC-844B05418971}"/>
              </a:ext>
            </a:extLst>
          </p:cNvPr>
          <p:cNvSpPr txBox="1"/>
          <p:nvPr/>
        </p:nvSpPr>
        <p:spPr>
          <a:xfrm>
            <a:off x="6081920" y="4503840"/>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#FF431B</a:t>
            </a:r>
          </a:p>
          <a:p>
            <a:pPr algn="l">
              <a:lnSpc>
                <a:spcPct val="120000"/>
              </a:lnSpc>
            </a:pPr>
            <a:r>
              <a:rPr lang="en-US" sz="1100" dirty="0">
                <a:solidFill>
                  <a:schemeClr val="accent1"/>
                </a:solidFill>
              </a:rPr>
              <a:t>Background: #000E54</a:t>
            </a:r>
          </a:p>
        </p:txBody>
      </p:sp>
      <p:sp>
        <p:nvSpPr>
          <p:cNvPr id="21" name="Rectangle8" descr="Example 4&#10;Text in this box is presented at 18 point size and in white on a light blue background.&#10;">
            <a:extLst>
              <a:ext uri="{FF2B5EF4-FFF2-40B4-BE49-F238E27FC236}">
                <a16:creationId xmlns:a16="http://schemas.microsoft.com/office/drawing/2014/main" id="{66163028-1EB4-4180-80D8-300020751EAA}"/>
              </a:ext>
            </a:extLst>
          </p:cNvPr>
          <p:cNvSpPr/>
          <p:nvPr/>
        </p:nvSpPr>
        <p:spPr>
          <a:xfrm>
            <a:off x="7915223" y="2850144"/>
            <a:ext cx="1564063" cy="65837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Go ahead. </a:t>
            </a:r>
          </a:p>
        </p:txBody>
      </p:sp>
      <p:sp>
        <p:nvSpPr>
          <p:cNvPr id="28" name="Text placeholder8" descr="Text: #FFFFFF&#10;Background: #2B72D7&#10;">
            <a:extLst>
              <a:ext uri="{FF2B5EF4-FFF2-40B4-BE49-F238E27FC236}">
                <a16:creationId xmlns:a16="http://schemas.microsoft.com/office/drawing/2014/main" id="{CE379EF8-0F64-4C60-ADBD-F0C056426355}"/>
              </a:ext>
            </a:extLst>
          </p:cNvPr>
          <p:cNvSpPr txBox="1"/>
          <p:nvPr/>
        </p:nvSpPr>
        <p:spPr>
          <a:xfrm>
            <a:off x="9600655" y="2850144"/>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#FFFFFF</a:t>
            </a:r>
          </a:p>
          <a:p>
            <a:pPr algn="l">
              <a:lnSpc>
                <a:spcPct val="120000"/>
              </a:lnSpc>
            </a:pPr>
            <a:r>
              <a:rPr lang="en-US" sz="1100" dirty="0">
                <a:solidFill>
                  <a:schemeClr val="accent1"/>
                </a:solidFill>
              </a:rPr>
              <a:t>Background: #2B72D7</a:t>
            </a:r>
          </a:p>
        </p:txBody>
      </p:sp>
      <p:sp>
        <p:nvSpPr>
          <p:cNvPr id="22" name="Rectangle9" descr="Example 5&#10;Text in this box is presented at 18 point size and in white on a medium blue background.&#10;">
            <a:extLst>
              <a:ext uri="{FF2B5EF4-FFF2-40B4-BE49-F238E27FC236}">
                <a16:creationId xmlns:a16="http://schemas.microsoft.com/office/drawing/2014/main" id="{C8159F9D-EF87-476E-900B-A9824D9202B6}"/>
              </a:ext>
            </a:extLst>
          </p:cNvPr>
          <p:cNvSpPr/>
          <p:nvPr/>
        </p:nvSpPr>
        <p:spPr>
          <a:xfrm>
            <a:off x="7915223" y="3676992"/>
            <a:ext cx="1564063" cy="65837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Go ahead. </a:t>
            </a:r>
          </a:p>
        </p:txBody>
      </p:sp>
      <p:sp>
        <p:nvSpPr>
          <p:cNvPr id="31" name="Text placeholder9" descr="Text: #FFFFFF&#10;Background: #203299&#10;">
            <a:extLst>
              <a:ext uri="{FF2B5EF4-FFF2-40B4-BE49-F238E27FC236}">
                <a16:creationId xmlns:a16="http://schemas.microsoft.com/office/drawing/2014/main" id="{F7A27EE6-E64A-4D92-86A4-C11E96D2EEE6}"/>
              </a:ext>
            </a:extLst>
          </p:cNvPr>
          <p:cNvSpPr txBox="1"/>
          <p:nvPr/>
        </p:nvSpPr>
        <p:spPr>
          <a:xfrm>
            <a:off x="9600655" y="3676992"/>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#FFFFFF</a:t>
            </a:r>
          </a:p>
          <a:p>
            <a:pPr algn="l">
              <a:lnSpc>
                <a:spcPct val="120000"/>
              </a:lnSpc>
            </a:pPr>
            <a:r>
              <a:rPr lang="en-US" sz="1100" dirty="0">
                <a:solidFill>
                  <a:schemeClr val="accent1"/>
                </a:solidFill>
              </a:rPr>
              <a:t>Background: #203299</a:t>
            </a:r>
          </a:p>
        </p:txBody>
      </p:sp>
      <p:sp>
        <p:nvSpPr>
          <p:cNvPr id="23" name="Rectangle10" descr="Example 6&#10;Text in this box is presented at 18 point size and in primary blue on a medium orange background.&#10;">
            <a:extLst>
              <a:ext uri="{FF2B5EF4-FFF2-40B4-BE49-F238E27FC236}">
                <a16:creationId xmlns:a16="http://schemas.microsoft.com/office/drawing/2014/main" id="{F7FA5290-6CE5-43BC-BFB2-E1D7C7556AA1}"/>
              </a:ext>
            </a:extLst>
          </p:cNvPr>
          <p:cNvSpPr/>
          <p:nvPr/>
        </p:nvSpPr>
        <p:spPr>
          <a:xfrm>
            <a:off x="7915223" y="4503840"/>
            <a:ext cx="1564063" cy="65837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Go ahead. </a:t>
            </a:r>
          </a:p>
        </p:txBody>
      </p:sp>
      <p:sp>
        <p:nvSpPr>
          <p:cNvPr id="34" name="Text placeholder10" descr="Text: #000E54&#10;Background: #FF431B&#10;">
            <a:extLst>
              <a:ext uri="{FF2B5EF4-FFF2-40B4-BE49-F238E27FC236}">
                <a16:creationId xmlns:a16="http://schemas.microsoft.com/office/drawing/2014/main" id="{A7120BFC-C543-4B30-BDD9-0340F7B157FB}"/>
              </a:ext>
            </a:extLst>
          </p:cNvPr>
          <p:cNvSpPr txBox="1"/>
          <p:nvPr/>
        </p:nvSpPr>
        <p:spPr>
          <a:xfrm>
            <a:off x="9600655" y="4503840"/>
            <a:ext cx="2115242" cy="414999"/>
          </a:xfrm>
          <a:prstGeom prst="rect">
            <a:avLst/>
          </a:prstGeom>
          <a:noFill/>
        </p:spPr>
        <p:txBody>
          <a:bodyPr wrap="square" lIns="0" tIns="0" rIns="0" bIns="0" rtlCol="0">
            <a:noAutofit/>
          </a:bodyPr>
          <a:lstStyle/>
          <a:p>
            <a:pPr algn="l">
              <a:lnSpc>
                <a:spcPct val="120000"/>
              </a:lnSpc>
            </a:pPr>
            <a:r>
              <a:rPr lang="en-US" sz="1100" dirty="0">
                <a:solidFill>
                  <a:schemeClr val="accent1"/>
                </a:solidFill>
              </a:rPr>
              <a:t>Text: #000E54</a:t>
            </a:r>
          </a:p>
          <a:p>
            <a:pPr algn="l">
              <a:lnSpc>
                <a:spcPct val="120000"/>
              </a:lnSpc>
            </a:pPr>
            <a:r>
              <a:rPr lang="en-US" sz="1100" dirty="0">
                <a:solidFill>
                  <a:schemeClr val="accent1"/>
                </a:solidFill>
              </a:rPr>
              <a:t>Background: #FF431B</a:t>
            </a:r>
          </a:p>
        </p:txBody>
      </p:sp>
    </p:spTree>
    <p:extLst>
      <p:ext uri="{BB962C8B-B14F-4D97-AF65-F5344CB8AC3E}">
        <p14:creationId xmlns:p14="http://schemas.microsoft.com/office/powerpoint/2010/main" val="1905399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E55E-EDF7-E644-84E6-C1119470A93D}"/>
              </a:ext>
            </a:extLst>
          </p:cNvPr>
          <p:cNvSpPr>
            <a:spLocks noGrp="1"/>
          </p:cNvSpPr>
          <p:nvPr>
            <p:ph type="ctrTitle"/>
          </p:nvPr>
        </p:nvSpPr>
        <p:spPr>
          <a:xfrm>
            <a:off x="267629" y="2389239"/>
            <a:ext cx="4761571" cy="1039761"/>
          </a:xfrm>
        </p:spPr>
        <p:txBody>
          <a:bodyPr>
            <a:normAutofit/>
          </a:bodyPr>
          <a:lstStyle/>
          <a:p>
            <a:r>
              <a:rPr lang="en-US" sz="4400" dirty="0"/>
              <a:t>N-Body Problem</a:t>
            </a:r>
          </a:p>
        </p:txBody>
      </p:sp>
      <p:sp>
        <p:nvSpPr>
          <p:cNvPr id="3" name="Subtitle 2">
            <a:extLst>
              <a:ext uri="{FF2B5EF4-FFF2-40B4-BE49-F238E27FC236}">
                <a16:creationId xmlns:a16="http://schemas.microsoft.com/office/drawing/2014/main" id="{55BA4CB0-D0A9-144F-A7C7-33FCA2E2E798}"/>
              </a:ext>
            </a:extLst>
          </p:cNvPr>
          <p:cNvSpPr>
            <a:spLocks noGrp="1"/>
          </p:cNvSpPr>
          <p:nvPr>
            <p:ph type="subTitle" idx="1"/>
          </p:nvPr>
        </p:nvSpPr>
        <p:spPr>
          <a:xfrm>
            <a:off x="124402" y="3893454"/>
            <a:ext cx="4390103" cy="1039761"/>
          </a:xfrm>
        </p:spPr>
        <p:txBody>
          <a:bodyPr>
            <a:normAutofit/>
          </a:bodyPr>
          <a:lstStyle/>
          <a:p>
            <a:pPr algn="ctr"/>
            <a:r>
              <a:rPr lang="en-US" sz="4000" dirty="0"/>
              <a:t>Shu Li</a:t>
            </a:r>
          </a:p>
        </p:txBody>
      </p:sp>
      <p:pic>
        <p:nvPicPr>
          <p:cNvPr id="6" name="Picture Placeholder 3" descr="Photo of Syracuse University Quad. The photo is taken from the roof of Link Hall looking down at the grassy quad. Hendricks Chapel, the Dome, and Crouse can be seen in the background with a blue clear sky behind them. " title="Syracuse University Quad">
            <a:extLst>
              <a:ext uri="{FF2B5EF4-FFF2-40B4-BE49-F238E27FC236}">
                <a16:creationId xmlns:a16="http://schemas.microsoft.com/office/drawing/2014/main" id="{FD1CF538-E0B5-CC4F-9D75-F21B62A53CC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708498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Background</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normAutofit/>
          </a:bodyPr>
          <a:lstStyle/>
          <a:p>
            <a:pPr marL="285750" indent="-285750">
              <a:buFont typeface="Arial" panose="020B0604020202020204" pitchFamily="34" charset="0"/>
              <a:buChar char="•"/>
            </a:pPr>
            <a:r>
              <a:rPr lang="en-US" sz="2000" dirty="0">
                <a:effectLst/>
                <a:latin typeface="CMR10"/>
              </a:rPr>
              <a:t>Natural sciences: physical bodies or elementary particles that affect each other through physical forces stemming from gravity or electromagnetic field. </a:t>
            </a:r>
          </a:p>
          <a:p>
            <a:pPr marL="285750" indent="-285750">
              <a:buFont typeface="Arial" panose="020B0604020202020204" pitchFamily="34" charset="0"/>
              <a:buChar char="•"/>
            </a:pPr>
            <a:endParaRPr lang="en-US" sz="2000" dirty="0">
              <a:effectLst/>
              <a:latin typeface="CMR10"/>
            </a:endParaRPr>
          </a:p>
          <a:p>
            <a:pPr marL="285750" indent="-285750">
              <a:buFont typeface="Arial" panose="020B0604020202020204" pitchFamily="34" charset="0"/>
              <a:buChar char="•"/>
            </a:pPr>
            <a:r>
              <a:rPr lang="en-US" sz="2000" dirty="0">
                <a:effectLst/>
                <a:latin typeface="CMR10"/>
              </a:rPr>
              <a:t>instantaneous change in position, velocity, acceleration, and momentum can be computed based on positions and intrinsic properties such as mass or charge of all other particles in the system. </a:t>
            </a:r>
          </a:p>
          <a:p>
            <a:pPr marL="285750" indent="-285750">
              <a:buFont typeface="Arial" panose="020B0604020202020204" pitchFamily="34" charset="0"/>
              <a:buChar char="•"/>
            </a:pPr>
            <a:endParaRPr lang="en-US" sz="2000" dirty="0">
              <a:effectLst/>
              <a:latin typeface="CMR10"/>
            </a:endParaRPr>
          </a:p>
          <a:p>
            <a:pPr marL="285750" indent="-285750">
              <a:buFont typeface="Arial" panose="020B0604020202020204" pitchFamily="34" charset="0"/>
              <a:buChar char="•"/>
            </a:pPr>
            <a:r>
              <a:rPr lang="en-US" sz="2000" dirty="0">
                <a:effectLst/>
                <a:latin typeface="CMR10"/>
              </a:rPr>
              <a:t>In </a:t>
            </a:r>
            <a:r>
              <a:rPr lang="en-US" sz="2000" dirty="0">
                <a:latin typeface="CMR10"/>
              </a:rPr>
              <a:t>one </a:t>
            </a:r>
            <a:r>
              <a:rPr lang="en-US" sz="2000" dirty="0">
                <a:effectLst/>
                <a:latin typeface="CMR10"/>
              </a:rPr>
              <a:t>iteration: object properties updates are independent of each other. The parallel implementation typically involves partitioning the objects between the PEs so that their properties can be updated concurrently.</a:t>
            </a:r>
          </a:p>
        </p:txBody>
      </p:sp>
    </p:spTree>
    <p:extLst>
      <p:ext uri="{BB962C8B-B14F-4D97-AF65-F5344CB8AC3E}">
        <p14:creationId xmlns:p14="http://schemas.microsoft.com/office/powerpoint/2010/main" val="2178992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altLang="zh-CN" dirty="0"/>
              <a:t>Assumptions</a:t>
            </a:r>
            <a:endParaRPr lang="en-US" dirty="0"/>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lstStyle/>
          <a:p>
            <a:r>
              <a:rPr lang="en-US" dirty="0"/>
              <a:t>Bullet #1</a:t>
            </a:r>
          </a:p>
          <a:p>
            <a:r>
              <a:rPr lang="en-US" dirty="0"/>
              <a:t>Bullet #2</a:t>
            </a:r>
          </a:p>
          <a:p>
            <a:r>
              <a:rPr lang="en-US" dirty="0"/>
              <a:t>Bullet #3</a:t>
            </a:r>
          </a:p>
        </p:txBody>
      </p:sp>
    </p:spTree>
    <p:extLst>
      <p:ext uri="{BB962C8B-B14F-4D97-AF65-F5344CB8AC3E}">
        <p14:creationId xmlns:p14="http://schemas.microsoft.com/office/powerpoint/2010/main" val="227699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altLang="zh-CN" dirty="0" err="1"/>
              <a:t>QuadTree</a:t>
            </a:r>
            <a:endParaRPr lang="en-US" dirty="0"/>
          </a:p>
        </p:txBody>
      </p:sp>
      <p:sp>
        <p:nvSpPr>
          <p:cNvPr id="5" name="Content Placeholder 4">
            <a:extLst>
              <a:ext uri="{FF2B5EF4-FFF2-40B4-BE49-F238E27FC236}">
                <a16:creationId xmlns:a16="http://schemas.microsoft.com/office/drawing/2014/main" id="{EFC7A054-8AA2-D498-D1B0-024978403A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8468194"/>
      </p:ext>
    </p:extLst>
  </p:cSld>
  <p:clrMapOvr>
    <a:masterClrMapping/>
  </p:clrMapOvr>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13363</TotalTime>
  <Words>984</Words>
  <Application>Microsoft Macintosh PowerPoint</Application>
  <PresentationFormat>Widescreen</PresentationFormat>
  <Paragraphs>159</Paragraphs>
  <Slides>17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CMR10</vt:lpstr>
      <vt:lpstr>System Font Regular</vt:lpstr>
      <vt:lpstr>Arial</vt:lpstr>
      <vt:lpstr>Calibri</vt:lpstr>
      <vt:lpstr>Georgia</vt:lpstr>
      <vt:lpstr>Verdana</vt:lpstr>
      <vt:lpstr>Wingdings</vt:lpstr>
      <vt:lpstr>Office Theme</vt:lpstr>
      <vt:lpstr>Recommendations</vt:lpstr>
      <vt:lpstr>Accessibility</vt:lpstr>
      <vt:lpstr>Color Palette</vt:lpstr>
      <vt:lpstr>Color Accessibility</vt:lpstr>
      <vt:lpstr>Color Accessibility (Continued)</vt:lpstr>
      <vt:lpstr>N-Body Problem</vt:lpstr>
      <vt:lpstr>Background</vt:lpstr>
      <vt:lpstr>Assumptions</vt:lpstr>
      <vt:lpstr>QuadTree</vt:lpstr>
      <vt:lpstr>Title Goes Here  (Example of Bar Graph in a Text Only Slide)</vt:lpstr>
      <vt:lpstr>Title Goes Here  (Example of a Pie Chart in a Text Only Slide)</vt:lpstr>
      <vt:lpstr>Title Goes Here  (Example of a Table Slide)</vt:lpstr>
      <vt:lpstr>Title Goes Here  (Example of a Picture Only Slide)</vt:lpstr>
      <vt:lpstr>Single Heading or  Impact Statement Here (Example of Title Only Slide)</vt:lpstr>
      <vt:lpstr>Section Title Here </vt:lpstr>
      <vt:lpstr>Section Title Here</vt:lpstr>
      <vt:lpstr>Closing Text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Shu Li</cp:lastModifiedBy>
  <cp:revision>152</cp:revision>
  <dcterms:created xsi:type="dcterms:W3CDTF">2019-07-05T14:23:44Z</dcterms:created>
  <dcterms:modified xsi:type="dcterms:W3CDTF">2024-04-19T17:52:56Z</dcterms:modified>
</cp:coreProperties>
</file>